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9" r:id="rId2"/>
    <p:sldId id="290" r:id="rId3"/>
    <p:sldId id="292" r:id="rId4"/>
    <p:sldId id="281" r:id="rId5"/>
    <p:sldId id="282" r:id="rId6"/>
    <p:sldId id="261" r:id="rId7"/>
    <p:sldId id="274" r:id="rId8"/>
    <p:sldId id="266" r:id="rId9"/>
    <p:sldId id="283" r:id="rId10"/>
    <p:sldId id="284" r:id="rId11"/>
    <p:sldId id="285" r:id="rId12"/>
    <p:sldId id="286" r:id="rId13"/>
    <p:sldId id="275" r:id="rId14"/>
    <p:sldId id="262" r:id="rId15"/>
    <p:sldId id="267" r:id="rId16"/>
    <p:sldId id="263" r:id="rId17"/>
    <p:sldId id="264" r:id="rId18"/>
    <p:sldId id="259" r:id="rId19"/>
    <p:sldId id="273" r:id="rId20"/>
    <p:sldId id="277" r:id="rId21"/>
    <p:sldId id="256" r:id="rId22"/>
    <p:sldId id="257" r:id="rId23"/>
    <p:sldId id="258" r:id="rId24"/>
    <p:sldId id="260" r:id="rId25"/>
    <p:sldId id="272" r:id="rId26"/>
    <p:sldId id="288" r:id="rId27"/>
    <p:sldId id="278" r:id="rId28"/>
    <p:sldId id="279" r:id="rId29"/>
    <p:sldId id="276" r:id="rId30"/>
    <p:sldId id="287" r:id="rId31"/>
    <p:sldId id="265" r:id="rId32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0"/>
    <p:restoredTop sz="86367"/>
  </p:normalViewPr>
  <p:slideViewPr>
    <p:cSldViewPr snapToGrid="0" snapToObjects="1">
      <p:cViewPr varScale="1">
        <p:scale>
          <a:sx n="78" d="100"/>
          <a:sy n="78" d="100"/>
        </p:scale>
        <p:origin x="-41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E08AC19-4A27-4ED8-9D4D-B53731809156}" type="datetimeFigureOut">
              <a:rPr lang="it-IT"/>
              <a:pPr>
                <a:defRPr/>
              </a:pPr>
              <a:t>27/11/2017</a:t>
            </a:fld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ACDEDD8-83D3-480B-B452-309D7B4C44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FD1FB-F748-4A4B-A80C-890B743CC79B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58B16-5AE8-4C72-8A23-EED3E873AC1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14EC7-EE35-4325-909F-2C1BBC432BD5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94ACA-7D24-4327-BE2A-3BB1E517391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4A001-3057-433A-86DD-002860522CCE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6834-3E48-4630-BDD5-366D0707495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2C1AC-0EFB-409D-8622-3F981F591FBD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B71CE-DFDA-4B33-A52D-AF192590791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46B1F-9180-47BB-B8A6-DDFABE8130F8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A8C3-A647-4D15-95F5-B5196E1589B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95E19-496C-4EB0-BB69-282473FC67DD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58E9E-8EB8-4F86-9D6A-63FA5EEFCA4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6E59A-CDAE-4699-BB9D-7C8930D09689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957FC-2C73-465B-B2B7-94928C5B90F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DAC09-A78B-4D5F-A759-DE9EE0C05A48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22282-EA35-41A9-9918-B4BDA136B0E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946A4-338B-4F09-B4E4-E5299EEAB63A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F654D-EBED-49F4-A9D8-37E0B1D16B9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1F1BE-3E2B-4DD2-8003-06A21BD40515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60A61-BB96-489F-B9E8-25451794FC8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0FD02-1C29-4D17-905B-7F4EB2B8D42C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2E95C-4159-43E2-A6B2-18D34D73D62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409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51070E-E5E1-495D-B12E-DB6473D2575A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it-IT"/>
              <a:t>Tiziano carradori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829E82-C7F4-4FD0-9E9C-23509EEAB45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afico_di_Microsoft_Office_Excel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0ABC254-FAF6-4ED2-A7A8-B36B0B7B30F9}" type="datetime1">
              <a:rPr lang="it-IT" smtClean="0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14338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E42E5-AE2D-475D-986E-7D7308BBA4F2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  <p:grpSp>
        <p:nvGrpSpPr>
          <p:cNvPr id="14340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8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14343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olo 3"/>
          <p:cNvSpPr txBox="1">
            <a:spLocks/>
          </p:cNvSpPr>
          <p:nvPr/>
        </p:nvSpPr>
        <p:spPr>
          <a:xfrm>
            <a:off x="1947863" y="2859088"/>
            <a:ext cx="8720137" cy="762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Integrazione </a:t>
            </a:r>
            <a:r>
              <a:rPr lang="mr-IN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–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 fusione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Appunti per una riflessione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264199D-34D7-43B9-8BC8-2FCBEEE7B4E1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355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2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1D805F-DF18-4784-8FBF-6F1F3932A597}" type="slidenum">
              <a:rPr lang="it-IT"/>
              <a:pPr>
                <a:defRPr/>
              </a:pPr>
              <a:t>10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C80AA1-2405-42A6-8A4A-CEF9A1D21E5D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660B20A-89DE-4B4B-8E08-DAF5CB7F5ADE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CasellaDiTesto 1"/>
          <p:cNvSpPr txBox="1">
            <a:spLocks noChangeArrowheads="1"/>
          </p:cNvSpPr>
          <p:nvPr/>
        </p:nvSpPr>
        <p:spPr bwMode="auto">
          <a:xfrm>
            <a:off x="1709738" y="617538"/>
            <a:ext cx="1681162" cy="396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x-none" sz="2000" dirty="0">
                <a:solidFill>
                  <a:schemeClr val="accent2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cooperazione</a:t>
            </a:r>
          </a:p>
        </p:txBody>
      </p:sp>
      <p:sp>
        <p:nvSpPr>
          <p:cNvPr id="23560" name="CasellaDiTesto 2"/>
          <p:cNvSpPr txBox="1">
            <a:spLocks noChangeArrowheads="1"/>
          </p:cNvSpPr>
          <p:nvPr/>
        </p:nvSpPr>
        <p:spPr bwMode="auto">
          <a:xfrm>
            <a:off x="1604963" y="2501900"/>
            <a:ext cx="9424987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Britannic Bold" pitchFamily="34" charset="0"/>
              </a:rPr>
              <a:t>Il grado di cooperazione dipende dal bisogno di coordinamento richiesto dal progetto comune per cui i soggetti interagiscono</a:t>
            </a:r>
          </a:p>
        </p:txBody>
      </p:sp>
      <p:sp>
        <p:nvSpPr>
          <p:cNvPr id="23561" name="CasellaDiTesto 3"/>
          <p:cNvSpPr txBox="1">
            <a:spLocks noChangeArrowheads="1"/>
          </p:cNvSpPr>
          <p:nvPr/>
        </p:nvSpPr>
        <p:spPr bwMode="auto">
          <a:xfrm>
            <a:off x="1709738" y="1484313"/>
            <a:ext cx="93202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Britannic Bold" pitchFamily="34" charset="0"/>
              </a:rPr>
              <a:t>Insieme di aggiustamenti che consentono una logica combinazione delle parti di un insieme attivate per un determinato scopo, affinche i mezzi necessari siano rese disponibili nel migliore dei modi possibili</a:t>
            </a:r>
          </a:p>
        </p:txBody>
      </p:sp>
      <p:sp>
        <p:nvSpPr>
          <p:cNvPr id="23562" name="CasellaDiTesto 6"/>
          <p:cNvSpPr txBox="1">
            <a:spLocks noChangeArrowheads="1"/>
          </p:cNvSpPr>
          <p:nvPr/>
        </p:nvSpPr>
        <p:spPr bwMode="auto">
          <a:xfrm>
            <a:off x="1604963" y="4168775"/>
            <a:ext cx="15128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it-IT">
                <a:latin typeface="Britannic Bold" pitchFamily="34" charset="0"/>
              </a:rPr>
              <a:t> sequenziale</a:t>
            </a:r>
          </a:p>
          <a:p>
            <a:pPr>
              <a:buFont typeface="Arial" charset="0"/>
              <a:buChar char="•"/>
            </a:pPr>
            <a:r>
              <a:rPr lang="it-IT">
                <a:latin typeface="Britannic Bold" pitchFamily="34" charset="0"/>
              </a:rPr>
              <a:t> reciproca</a:t>
            </a:r>
          </a:p>
          <a:p>
            <a:pPr>
              <a:buFont typeface="Arial" charset="0"/>
              <a:buChar char="•"/>
            </a:pPr>
            <a:r>
              <a:rPr lang="it-IT">
                <a:latin typeface="Britannic Bold" pitchFamily="34" charset="0"/>
              </a:rPr>
              <a:t> collettiva</a:t>
            </a:r>
          </a:p>
        </p:txBody>
      </p:sp>
      <p:cxnSp>
        <p:nvCxnSpPr>
          <p:cNvPr id="14" name="Connettore 1 13"/>
          <p:cNvCxnSpPr>
            <a:cxnSpLocks noChangeShapeType="1"/>
          </p:cNvCxnSpPr>
          <p:nvPr/>
        </p:nvCxnSpPr>
        <p:spPr bwMode="auto">
          <a:xfrm flipV="1">
            <a:off x="3117850" y="3390900"/>
            <a:ext cx="1271588" cy="98583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lg" len="lg"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23564" name="CasellaDiTesto 2"/>
          <p:cNvSpPr txBox="1">
            <a:spLocks noChangeArrowheads="1"/>
          </p:cNvSpPr>
          <p:nvPr/>
        </p:nvSpPr>
        <p:spPr bwMode="auto">
          <a:xfrm>
            <a:off x="4387850" y="3192463"/>
            <a:ext cx="66421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latin typeface="Britannic Bold" pitchFamily="34" charset="0"/>
              </a:rPr>
              <a:t>Messa in atto di un sistema di riferimento tra i diversi soggetti</a:t>
            </a:r>
          </a:p>
          <a:p>
            <a:pPr algn="just"/>
            <a:r>
              <a:rPr lang="it-IT" sz="1600">
                <a:latin typeface="Britannic Bold" pitchFamily="34" charset="0"/>
              </a:rPr>
              <a:t>Problema chiaro, a basso contenuto di incertezza, che richiede un intervento preciso, circoscritto nel tempo e nello spazio che richiede la disponibilità puntuale di una definita competenza</a:t>
            </a:r>
          </a:p>
        </p:txBody>
      </p:sp>
      <p:sp>
        <p:nvSpPr>
          <p:cNvPr id="23565" name="CasellaDiTesto 2"/>
          <p:cNvSpPr txBox="1">
            <a:spLocks noChangeArrowheads="1"/>
          </p:cNvSpPr>
          <p:nvPr/>
        </p:nvSpPr>
        <p:spPr bwMode="auto">
          <a:xfrm>
            <a:off x="4383088" y="4429125"/>
            <a:ext cx="66468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latin typeface="Britannic Bold" pitchFamily="34" charset="0"/>
              </a:rPr>
              <a:t>L’approccio al problema richiede l’intervento simultaneo di organizzazioni e di soggetti diversi. Ognuno di coloro che intervengono deve considerare l’intervento degli altri.</a:t>
            </a:r>
          </a:p>
        </p:txBody>
      </p:sp>
      <p:cxnSp>
        <p:nvCxnSpPr>
          <p:cNvPr id="22" name="Connettore 1 21"/>
          <p:cNvCxnSpPr>
            <a:cxnSpLocks noChangeShapeType="1"/>
          </p:cNvCxnSpPr>
          <p:nvPr/>
        </p:nvCxnSpPr>
        <p:spPr bwMode="auto">
          <a:xfrm flipV="1">
            <a:off x="3117850" y="4625975"/>
            <a:ext cx="1174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lg" len="lg"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23567" name="CasellaDiTesto 4"/>
          <p:cNvSpPr txBox="1">
            <a:spLocks noChangeArrowheads="1"/>
          </p:cNvSpPr>
          <p:nvPr/>
        </p:nvSpPr>
        <p:spPr bwMode="auto">
          <a:xfrm>
            <a:off x="4387850" y="5514975"/>
            <a:ext cx="6642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Britannic Bold" pitchFamily="34" charset="0"/>
              </a:rPr>
              <a:t>Il problema è altamente complesso o è concomitante ad altri problemi, con alto livello di incertezza evolutiva</a:t>
            </a:r>
          </a:p>
        </p:txBody>
      </p:sp>
      <p:cxnSp>
        <p:nvCxnSpPr>
          <p:cNvPr id="27" name="Connettore 1 26"/>
          <p:cNvCxnSpPr>
            <a:cxnSpLocks noChangeShapeType="1"/>
          </p:cNvCxnSpPr>
          <p:nvPr/>
        </p:nvCxnSpPr>
        <p:spPr bwMode="auto">
          <a:xfrm>
            <a:off x="3117850" y="4957763"/>
            <a:ext cx="1174750" cy="7048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lg" len="lg"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grpSp>
        <p:nvGrpSpPr>
          <p:cNvPr id="23569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3571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142E46B-8054-47E3-B26F-CE79ECF5107E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4578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405D1-2F47-43ED-87A2-1BFA36620399}" type="slidenum">
              <a:rPr lang="it-IT"/>
              <a:pPr>
                <a:defRPr/>
              </a:pPr>
              <a:t>11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C80AA1-2405-42A6-8A4A-CEF9A1D21E5D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4BCFFC6-3F9A-4054-9B69-3379BB3C3FAE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4583" name="CasellaDiTesto 5"/>
          <p:cNvSpPr txBox="1">
            <a:spLocks noChangeArrowheads="1"/>
          </p:cNvSpPr>
          <p:nvPr/>
        </p:nvSpPr>
        <p:spPr bwMode="auto">
          <a:xfrm>
            <a:off x="1733550" y="2292350"/>
            <a:ext cx="9175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Britannic Bold" pitchFamily="34" charset="0"/>
              </a:rPr>
              <a:t>Diverse forme istituzionalizzano le relazioni di cooperazione tra coloro che operano in condizione di interdipendenza</a:t>
            </a:r>
          </a:p>
        </p:txBody>
      </p:sp>
      <p:sp>
        <p:nvSpPr>
          <p:cNvPr id="24584" name="CasellaDiTesto 6"/>
          <p:cNvSpPr txBox="1">
            <a:spLocks noChangeArrowheads="1"/>
          </p:cNvSpPr>
          <p:nvPr/>
        </p:nvSpPr>
        <p:spPr bwMode="auto">
          <a:xfrm>
            <a:off x="1733550" y="3429000"/>
            <a:ext cx="40338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Britannic Bold" pitchFamily="34" charset="0"/>
              </a:rPr>
              <a:t>Integrazione delle cure</a:t>
            </a:r>
          </a:p>
          <a:p>
            <a:r>
              <a:rPr lang="it-IT" sz="2000">
                <a:latin typeface="Britannic Bold" pitchFamily="34" charset="0"/>
              </a:rPr>
              <a:t>Integrazione di equipe</a:t>
            </a:r>
          </a:p>
          <a:p>
            <a:r>
              <a:rPr lang="it-IT" sz="2000">
                <a:latin typeface="Britannic Bold" pitchFamily="34" charset="0"/>
              </a:rPr>
              <a:t>Integrazione funzionale</a:t>
            </a:r>
          </a:p>
          <a:p>
            <a:r>
              <a:rPr lang="it-IT" sz="2000">
                <a:latin typeface="Britannic Bold" pitchFamily="34" charset="0"/>
              </a:rPr>
              <a:t>Integrazione normativa</a:t>
            </a:r>
          </a:p>
          <a:p>
            <a:r>
              <a:rPr lang="it-IT" sz="2000">
                <a:latin typeface="Britannic Bold" pitchFamily="34" charset="0"/>
              </a:rPr>
              <a:t>Integrazione sistemica</a:t>
            </a:r>
          </a:p>
        </p:txBody>
      </p:sp>
      <p:sp>
        <p:nvSpPr>
          <p:cNvPr id="8" name="Parentesi graffa chiusa 7"/>
          <p:cNvSpPr>
            <a:spLocks/>
          </p:cNvSpPr>
          <p:nvPr/>
        </p:nvSpPr>
        <p:spPr bwMode="auto">
          <a:xfrm>
            <a:off x="4530725" y="3590925"/>
            <a:ext cx="282575" cy="1042988"/>
          </a:xfrm>
          <a:prstGeom prst="rightBrace">
            <a:avLst>
              <a:gd name="adj1" fmla="val 8326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altLang="x-none" sz="200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4586" name="CasellaDiTesto 7"/>
          <p:cNvSpPr txBox="1">
            <a:spLocks noChangeArrowheads="1"/>
          </p:cNvSpPr>
          <p:nvPr/>
        </p:nvSpPr>
        <p:spPr bwMode="auto">
          <a:xfrm>
            <a:off x="4864100" y="3859213"/>
            <a:ext cx="491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Britannic Bold" pitchFamily="34" charset="0"/>
              </a:rPr>
              <a:t>Tra soggetti o organizzazioni</a:t>
            </a:r>
          </a:p>
        </p:txBody>
      </p:sp>
      <p:cxnSp>
        <p:nvCxnSpPr>
          <p:cNvPr id="10" name="Connettore 2 9"/>
          <p:cNvCxnSpPr>
            <a:cxnSpLocks noChangeShapeType="1"/>
          </p:cNvCxnSpPr>
          <p:nvPr/>
        </p:nvCxnSpPr>
        <p:spPr bwMode="auto">
          <a:xfrm>
            <a:off x="4456113" y="4902200"/>
            <a:ext cx="407987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24588" name="CasellaDiTesto 11"/>
          <p:cNvSpPr txBox="1">
            <a:spLocks noChangeArrowheads="1"/>
          </p:cNvSpPr>
          <p:nvPr/>
        </p:nvSpPr>
        <p:spPr bwMode="auto">
          <a:xfrm>
            <a:off x="4864100" y="4676775"/>
            <a:ext cx="604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Britannic Bold" pitchFamily="34" charset="0"/>
              </a:rPr>
              <a:t>Tra organizzazioni e ambiente in cui operano</a:t>
            </a:r>
          </a:p>
        </p:txBody>
      </p:sp>
      <p:sp>
        <p:nvSpPr>
          <p:cNvPr id="24589" name="Titolo 3"/>
          <p:cNvSpPr>
            <a:spLocks/>
          </p:cNvSpPr>
          <p:nvPr/>
        </p:nvSpPr>
        <p:spPr bwMode="auto">
          <a:xfrm>
            <a:off x="1733550" y="704850"/>
            <a:ext cx="917575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lnSpc>
                <a:spcPct val="90000"/>
              </a:lnSpc>
            </a:pPr>
            <a:r>
              <a:rPr lang="it-IT" sz="3200" b="1">
                <a:solidFill>
                  <a:srgbClr val="843C0C"/>
                </a:solidFill>
                <a:latin typeface="Beirut"/>
                <a:ea typeface="Beirut"/>
                <a:cs typeface="Beirut"/>
              </a:rPr>
              <a:t>le dimensioni</a:t>
            </a:r>
          </a:p>
        </p:txBody>
      </p:sp>
      <p:grpSp>
        <p:nvGrpSpPr>
          <p:cNvPr id="24590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4592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3EFC3AD-BFFD-47D4-B50A-61ACA793F608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560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1CCBAA-744E-4FB7-B6EE-777DA41EA248}" type="slidenum">
              <a:rPr lang="it-IT"/>
              <a:pPr>
                <a:defRPr/>
              </a:pPr>
              <a:t>12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C80AA1-2405-42A6-8A4A-CEF9A1D21E5D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98675B8-8726-4BDE-B1E5-0C2127C700D9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1604963" y="1539875"/>
            <a:ext cx="9431337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Clr>
                <a:srgbClr val="800000"/>
              </a:buClr>
              <a:buSzPct val="110000"/>
              <a:buFont typeface="Wingdings" charset="2"/>
              <a:buChar char="Ø"/>
              <a:defRPr/>
            </a:pPr>
            <a:r>
              <a:rPr lang="it-IT" altLang="x-none" sz="2500" b="1" dirty="0" smtClean="0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charset="0"/>
                <a:ea typeface="Britannic Bold" charset="0"/>
                <a:cs typeface="Britannic Bold" charset="0"/>
              </a:rPr>
              <a:t>cooperazione</a:t>
            </a:r>
            <a:r>
              <a:rPr lang="it-IT" altLang="x-none" sz="2500" dirty="0" smtClean="0">
                <a:latin typeface="Britannic Bold" charset="0"/>
                <a:ea typeface="Britannic Bold" charset="0"/>
                <a:cs typeface="Britannic Bold" charset="0"/>
              </a:rPr>
              <a:t>: </a:t>
            </a:r>
            <a:r>
              <a:rPr lang="it-IT" altLang="x-none" sz="1600" dirty="0" smtClean="0">
                <a:latin typeface="Britannic Bold" charset="0"/>
                <a:ea typeface="Britannic Bold" charset="0"/>
                <a:cs typeface="Britannic Bold" charset="0"/>
              </a:rPr>
              <a:t>Intesa, condivisione sugli obiettivi. Un processo col quale attori diversi orientano le loro azioni, costruiscono relazioni e lavorano assieme per ottenere risultati collettivi, guadagni o altri benefici reciproci/comuni, fermo restando la realizzazione dei propri specifici obiettivi e conservando la loro autonomia.</a:t>
            </a:r>
          </a:p>
          <a:p>
            <a:pPr algn="just">
              <a:lnSpc>
                <a:spcPct val="80000"/>
              </a:lnSpc>
              <a:buClr>
                <a:srgbClr val="800000"/>
              </a:buClr>
              <a:buSzPct val="110000"/>
              <a:buFont typeface="Wingdings" charset="2"/>
              <a:buChar char="Ø"/>
              <a:defRPr/>
            </a:pPr>
            <a:r>
              <a:rPr lang="it-IT" altLang="x-none" sz="2500" b="1" dirty="0" smtClean="0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charset="0"/>
                <a:ea typeface="Britannic Bold" charset="0"/>
                <a:cs typeface="Britannic Bold" charset="0"/>
              </a:rPr>
              <a:t>collaborazione</a:t>
            </a:r>
            <a:r>
              <a:rPr lang="it-IT" altLang="x-none" sz="2500" dirty="0" smtClean="0">
                <a:latin typeface="Britannic Bold" charset="0"/>
                <a:ea typeface="Britannic Bold" charset="0"/>
                <a:cs typeface="Britannic Bold" charset="0"/>
              </a:rPr>
              <a:t>: </a:t>
            </a:r>
            <a:r>
              <a:rPr lang="it-IT" altLang="x-none" sz="1600" dirty="0" smtClean="0">
                <a:latin typeface="Britannic Bold" charset="0"/>
                <a:ea typeface="Britannic Bold" charset="0"/>
                <a:cs typeface="Britannic Bold" charset="0"/>
              </a:rPr>
              <a:t>Intesa, condivisione di obiettivi, </a:t>
            </a:r>
            <a:r>
              <a:rPr lang="it-IT" altLang="x-none" sz="1600" b="1" dirty="0" smtClean="0">
                <a:latin typeface="Britannic Bold" charset="0"/>
                <a:ea typeface="Britannic Bold" charset="0"/>
                <a:cs typeface="Britannic Bold" charset="0"/>
              </a:rPr>
              <a:t>di risorse e di strumenti di valutazione.</a:t>
            </a:r>
            <a:r>
              <a:rPr lang="it-IT" altLang="x-none" sz="1600" dirty="0" smtClean="0">
                <a:latin typeface="Britannic Bold" charset="0"/>
                <a:ea typeface="Britannic Bold" charset="0"/>
                <a:cs typeface="Britannic Bold" charset="0"/>
              </a:rPr>
              <a:t> Alla relazione di cooperazione si aggiungono obblighi di tipo contrattuale e formali strutture di controllo. </a:t>
            </a:r>
          </a:p>
          <a:p>
            <a:pPr algn="just">
              <a:lnSpc>
                <a:spcPct val="80000"/>
              </a:lnSpc>
              <a:buClr>
                <a:srgbClr val="800000"/>
              </a:buClr>
              <a:buSzPct val="110000"/>
              <a:buFont typeface="Wingdings" charset="2"/>
              <a:buChar char="Ø"/>
              <a:defRPr/>
            </a:pPr>
            <a:r>
              <a:rPr lang="it-IT" altLang="x-none" sz="2500" b="1" dirty="0" smtClean="0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charset="0"/>
                <a:ea typeface="Britannic Bold" charset="0"/>
                <a:cs typeface="Britannic Bold" charset="0"/>
              </a:rPr>
              <a:t>coordinamento</a:t>
            </a:r>
            <a:r>
              <a:rPr lang="it-IT" altLang="x-none" sz="2500" dirty="0" smtClean="0">
                <a:latin typeface="Britannic Bold" charset="0"/>
                <a:ea typeface="Britannic Bold" charset="0"/>
                <a:cs typeface="Britannic Bold" charset="0"/>
              </a:rPr>
              <a:t>: </a:t>
            </a:r>
            <a:r>
              <a:rPr lang="it-IT" altLang="x-none" sz="1600" dirty="0" smtClean="0">
                <a:latin typeface="Britannic Bold" charset="0"/>
                <a:ea typeface="Britannic Bold" charset="0"/>
                <a:cs typeface="Britannic Bold" charset="0"/>
              </a:rPr>
              <a:t>Intesa, condivisione di obiettivi, di risorse, di strumenti di valutazione e </a:t>
            </a:r>
            <a:r>
              <a:rPr lang="it-IT" altLang="x-none" sz="1600" b="1" dirty="0" smtClean="0">
                <a:latin typeface="Britannic Bold" charset="0"/>
                <a:ea typeface="Britannic Bold" charset="0"/>
                <a:cs typeface="Britannic Bold" charset="0"/>
              </a:rPr>
              <a:t>del processo decisionale. </a:t>
            </a:r>
            <a:r>
              <a:rPr lang="it-IT" altLang="x-none" sz="1600" dirty="0" smtClean="0">
                <a:latin typeface="Britannic Bold" charset="0"/>
                <a:ea typeface="Britannic Bold" charset="0"/>
                <a:cs typeface="Britannic Bold" charset="0"/>
              </a:rPr>
              <a:t>Processo di aggiustamento delle decisioni e delle azioni collettive che gisce tramite la massimizzazione della globalità, della compatibilità e della cooperazione tra le diverse componenti del sistema. Si realizza attorno al processo di scambio di informazioni e interventi clinici formalizzate in intese contrattuali. Gli obiettivi delle organizzazioni e degli erogatori di servizi sono condivisi e ripartiti, sono specificati i mezzi per raggiungerli, ognuno si vede definire la propria responsabilità e accetta i criteri di valutazione del suo assolvimento </a:t>
            </a:r>
          </a:p>
          <a:p>
            <a:pPr algn="just">
              <a:lnSpc>
                <a:spcPct val="80000"/>
              </a:lnSpc>
              <a:buClr>
                <a:srgbClr val="800000"/>
              </a:buClr>
              <a:buSzPct val="110000"/>
              <a:buFont typeface="Wingdings" charset="2"/>
              <a:buChar char="Ø"/>
              <a:defRPr/>
            </a:pPr>
            <a:r>
              <a:rPr lang="it-IT" altLang="x-none" sz="2500" b="1" dirty="0" smtClean="0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charset="0"/>
                <a:ea typeface="Britannic Bold" charset="0"/>
                <a:cs typeface="Britannic Bold" charset="0"/>
              </a:rPr>
              <a:t>integrazione</a:t>
            </a:r>
            <a:r>
              <a:rPr lang="it-IT" altLang="x-none" sz="2500" dirty="0" smtClean="0">
                <a:latin typeface="Britannic Bold" charset="0"/>
                <a:ea typeface="Britannic Bold" charset="0"/>
                <a:cs typeface="Britannic Bold" charset="0"/>
              </a:rPr>
              <a:t>:</a:t>
            </a:r>
          </a:p>
          <a:p>
            <a:pPr marL="357188" lvl="1" indent="-3175" algn="just">
              <a:lnSpc>
                <a:spcPct val="80000"/>
              </a:lnSpc>
              <a:buFont typeface="Arial" charset="0"/>
              <a:buNone/>
              <a:defRPr/>
            </a:pPr>
            <a:r>
              <a:rPr lang="it-IT" altLang="x-none" sz="1600" dirty="0" smtClean="0">
                <a:latin typeface="Britannic Bold" charset="0"/>
                <a:ea typeface="Britannic Bold" charset="0"/>
                <a:cs typeface="Britannic Bold" charset="0"/>
              </a:rPr>
              <a:t>Condivisione e allineamento dell’offerta, della produzione e della gestione dei servizi, del finanziamento</a:t>
            </a:r>
            <a:endParaRPr lang="it-IT" altLang="x-none" sz="16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grpSp>
        <p:nvGrpSpPr>
          <p:cNvPr id="25608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5610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8197AAB-07C1-464E-B519-1F2D00DA6983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6626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D2AC8-1A32-4BD4-99E7-5840B35FE51D}" type="slidenum">
              <a:rPr lang="it-IT"/>
              <a:pPr>
                <a:defRPr/>
              </a:pPr>
              <a:t>13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91301D1-E98D-A244-B289-AB3A77819673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89CCD6F-5E26-4608-9EA1-D7A12F45AAA0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6631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950" y="1844675"/>
            <a:ext cx="926782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itolo 3"/>
          <p:cNvSpPr txBox="1">
            <a:spLocks/>
          </p:cNvSpPr>
          <p:nvPr/>
        </p:nvSpPr>
        <p:spPr bwMode="auto">
          <a:xfrm>
            <a:off x="1885950" y="534988"/>
            <a:ext cx="9048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it-IT" sz="3200" b="1">
                <a:solidFill>
                  <a:srgbClr val="843C0C"/>
                </a:solidFill>
                <a:latin typeface="Beirut"/>
                <a:ea typeface="Beirut"/>
                <a:cs typeface="Beirut"/>
              </a:rPr>
              <a:t>Integrazione: un continuum di intensità e di formalizzazione delle relazioni</a:t>
            </a:r>
          </a:p>
        </p:txBody>
      </p:sp>
      <p:grpSp>
        <p:nvGrpSpPr>
          <p:cNvPr id="26633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6635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C82952-ACA1-413A-B116-3561539624E2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7650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2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60C86C-891C-4A1A-8628-CCEC20C213A8}" type="slidenum">
              <a:rPr lang="it-IT"/>
              <a:pPr>
                <a:defRPr/>
              </a:pPr>
              <a:t>14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91301D1-E98D-A244-B289-AB3A77819673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9C26310-03E2-4E3A-8533-CC0AE7B5D3DE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655" name="CasellaDiTesto 5"/>
          <p:cNvSpPr txBox="1">
            <a:spLocks noChangeArrowheads="1"/>
          </p:cNvSpPr>
          <p:nvPr/>
        </p:nvSpPr>
        <p:spPr bwMode="auto">
          <a:xfrm>
            <a:off x="2403475" y="1427163"/>
            <a:ext cx="8153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Beirut"/>
                <a:ea typeface="Beirut"/>
                <a:cs typeface="Beirut"/>
              </a:rPr>
              <a:t>Esplicita condivisione degli obiettivi comuni, delle procedure e delle relazioni (“chi, come, dove, quando”) che si traduca in un agire corrispondente.</a:t>
            </a:r>
          </a:p>
        </p:txBody>
      </p:sp>
      <p:sp>
        <p:nvSpPr>
          <p:cNvPr id="27656" name="CasellaDiTesto 6"/>
          <p:cNvSpPr txBox="1">
            <a:spLocks noChangeArrowheads="1"/>
          </p:cNvSpPr>
          <p:nvPr/>
        </p:nvSpPr>
        <p:spPr bwMode="auto">
          <a:xfrm>
            <a:off x="2392363" y="5137150"/>
            <a:ext cx="81518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latin typeface="Beirut"/>
                <a:ea typeface="Beirut"/>
                <a:cs typeface="Beirut"/>
              </a:rPr>
              <a:t>Un sistema di valutazione che consenta di monitorare l’allineamento della “performance” osservata a quella attesa sia in base allo stato delle conoscenze sia in base all’esperienza vissuta dai destinatari delle cure e dell’assistenza</a:t>
            </a:r>
          </a:p>
        </p:txBody>
      </p:sp>
      <p:sp>
        <p:nvSpPr>
          <p:cNvPr id="27657" name="CasellaDiTesto 7"/>
          <p:cNvSpPr txBox="1">
            <a:spLocks noChangeArrowheads="1"/>
          </p:cNvSpPr>
          <p:nvPr/>
        </p:nvSpPr>
        <p:spPr bwMode="auto">
          <a:xfrm>
            <a:off x="4530725" y="2022475"/>
            <a:ext cx="38750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b="1">
                <a:latin typeface="Beirut"/>
                <a:ea typeface="Beirut"/>
                <a:cs typeface="Beirut"/>
              </a:rPr>
              <a:t>valori</a:t>
            </a:r>
          </a:p>
          <a:p>
            <a:r>
              <a:rPr lang="it-IT" altLang="it-IT" b="1">
                <a:latin typeface="Beirut"/>
                <a:ea typeface="Beirut"/>
                <a:cs typeface="Beirut"/>
              </a:rPr>
              <a:t>filosofia di intervento</a:t>
            </a:r>
          </a:p>
          <a:p>
            <a:r>
              <a:rPr lang="it-IT" altLang="it-IT" b="1">
                <a:latin typeface="Beirut"/>
                <a:ea typeface="Beirut"/>
                <a:cs typeface="Beirut"/>
              </a:rPr>
              <a:t>considerazione del lavoro altrui</a:t>
            </a:r>
          </a:p>
          <a:p>
            <a:r>
              <a:rPr lang="it-IT" altLang="it-IT" b="1">
                <a:latin typeface="Beirut"/>
                <a:ea typeface="Beirut"/>
                <a:cs typeface="Beirut"/>
              </a:rPr>
              <a:t>competenze e ruoli</a:t>
            </a:r>
          </a:p>
        </p:txBody>
      </p:sp>
      <p:sp>
        <p:nvSpPr>
          <p:cNvPr id="27658" name="CasellaDiTesto 8"/>
          <p:cNvSpPr txBox="1">
            <a:spLocks noChangeArrowheads="1"/>
          </p:cNvSpPr>
          <p:nvPr/>
        </p:nvSpPr>
        <p:spPr bwMode="auto">
          <a:xfrm>
            <a:off x="3379788" y="3322638"/>
            <a:ext cx="76009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b="1">
                <a:latin typeface="Beirut"/>
                <a:ea typeface="Beirut"/>
                <a:cs typeface="Beirut"/>
              </a:rPr>
              <a:t>Una coerenza duratura tra</a:t>
            </a:r>
          </a:p>
          <a:p>
            <a:endParaRPr lang="it-IT" altLang="it-IT" b="1">
              <a:latin typeface="Beirut"/>
              <a:ea typeface="Beirut"/>
              <a:cs typeface="Beirut"/>
            </a:endParaRPr>
          </a:p>
          <a:p>
            <a:r>
              <a:rPr lang="it-IT" altLang="it-IT" b="1">
                <a:latin typeface="Beirut"/>
                <a:ea typeface="Beirut"/>
                <a:cs typeface="Beirut"/>
              </a:rPr>
              <a:t>Sistema di rappresentazione e di valori</a:t>
            </a:r>
          </a:p>
          <a:p>
            <a:r>
              <a:rPr lang="it-IT" altLang="it-IT" b="1">
                <a:latin typeface="Beirut"/>
                <a:ea typeface="Beirut"/>
                <a:cs typeface="Beirut"/>
              </a:rPr>
              <a:t>Sistema clinico (presa in carico e buone pratiche)</a:t>
            </a:r>
          </a:p>
          <a:p>
            <a:r>
              <a:rPr lang="it-IT" altLang="it-IT" b="1">
                <a:latin typeface="Beirut"/>
                <a:ea typeface="Beirut"/>
                <a:cs typeface="Beirut"/>
              </a:rPr>
              <a:t>Sistema di governo (sistema di gestione e sistema di finanziamento)</a:t>
            </a:r>
          </a:p>
        </p:txBody>
      </p:sp>
      <p:sp>
        <p:nvSpPr>
          <p:cNvPr id="9" name="Ovale 8"/>
          <p:cNvSpPr/>
          <p:nvPr/>
        </p:nvSpPr>
        <p:spPr>
          <a:xfrm>
            <a:off x="1647825" y="1427163"/>
            <a:ext cx="671513" cy="684212"/>
          </a:xfrm>
          <a:prstGeom prst="ellipse">
            <a:avLst/>
          </a:prstGeom>
          <a:solidFill>
            <a:srgbClr val="941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1</a:t>
            </a:r>
          </a:p>
        </p:txBody>
      </p:sp>
      <p:sp>
        <p:nvSpPr>
          <p:cNvPr id="10" name="Ovale 9"/>
          <p:cNvSpPr/>
          <p:nvPr/>
        </p:nvSpPr>
        <p:spPr>
          <a:xfrm>
            <a:off x="2360613" y="3124200"/>
            <a:ext cx="669925" cy="685800"/>
          </a:xfrm>
          <a:prstGeom prst="ellipse">
            <a:avLst/>
          </a:prstGeom>
          <a:solidFill>
            <a:srgbClr val="941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</a:p>
        </p:txBody>
      </p:sp>
      <p:sp>
        <p:nvSpPr>
          <p:cNvPr id="11" name="Ovale 10"/>
          <p:cNvSpPr/>
          <p:nvPr/>
        </p:nvSpPr>
        <p:spPr>
          <a:xfrm>
            <a:off x="1690688" y="5027613"/>
            <a:ext cx="669925" cy="684212"/>
          </a:xfrm>
          <a:prstGeom prst="ellipse">
            <a:avLst/>
          </a:prstGeom>
          <a:solidFill>
            <a:srgbClr val="941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3</a:t>
            </a:r>
          </a:p>
        </p:txBody>
      </p:sp>
      <p:sp>
        <p:nvSpPr>
          <p:cNvPr id="27662" name="CasellaDiTesto 12"/>
          <p:cNvSpPr txBox="1">
            <a:spLocks noChangeArrowheads="1"/>
          </p:cNvSpPr>
          <p:nvPr/>
        </p:nvSpPr>
        <p:spPr bwMode="auto">
          <a:xfrm>
            <a:off x="8326438" y="2343150"/>
            <a:ext cx="26543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941100"/>
                </a:solidFill>
                <a:latin typeface="Beirut"/>
                <a:ea typeface="Beirut"/>
                <a:cs typeface="Beirut"/>
              </a:rPr>
              <a:t>“Profondità” e “larghezza” del consenso</a:t>
            </a:r>
          </a:p>
        </p:txBody>
      </p:sp>
      <p:sp>
        <p:nvSpPr>
          <p:cNvPr id="222220" name="Rettangolo 12"/>
          <p:cNvSpPr>
            <a:spLocks noChangeArrowheads="1"/>
          </p:cNvSpPr>
          <p:nvPr/>
        </p:nvSpPr>
        <p:spPr bwMode="auto">
          <a:xfrm>
            <a:off x="1795463" y="360363"/>
            <a:ext cx="92344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2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I presupposti necessari alla realizzazione di una integrazione efficace 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grpSp>
        <p:nvGrpSpPr>
          <p:cNvPr id="27664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7666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0DD731-4155-451F-9608-DC6EC502EF83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867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257D8-C055-4AD6-AA78-D316D5803293}" type="slidenum">
              <a:rPr lang="it-IT"/>
              <a:pPr>
                <a:defRPr/>
              </a:pPr>
              <a:t>15</a:t>
            </a:fld>
            <a:endParaRPr lang="it-IT" dirty="0"/>
          </a:p>
        </p:txBody>
      </p:sp>
      <p:sp>
        <p:nvSpPr>
          <p:cNvPr id="26628" name="Titolo 1"/>
          <p:cNvSpPr>
            <a:spLocks noGrp="1"/>
          </p:cNvSpPr>
          <p:nvPr>
            <p:ph type="title"/>
          </p:nvPr>
        </p:nvSpPr>
        <p:spPr>
          <a:xfrm>
            <a:off x="1809750" y="468313"/>
            <a:ext cx="9182100" cy="1222375"/>
          </a:xfrm>
        </p:spPr>
        <p:txBody>
          <a:bodyPr/>
          <a:lstStyle/>
          <a:p>
            <a:pPr algn="just" eaLnBrk="1" hangingPunct="1">
              <a:defRPr/>
            </a:pPr>
            <a:r>
              <a:rPr lang="it-IT" sz="3200" b="1" smtClean="0">
                <a:solidFill>
                  <a:schemeClr val="accent2">
                    <a:lumMod val="50000"/>
                  </a:schemeClr>
                </a:solidFill>
                <a:latin typeface="Beirut"/>
                <a:ea typeface="Beirut"/>
                <a:cs typeface="Beirut"/>
              </a:rPr>
              <a:t>Bisogni degli utenti e grado di integrazione</a:t>
            </a:r>
          </a:p>
        </p:txBody>
      </p:sp>
      <p:pic>
        <p:nvPicPr>
          <p:cNvPr id="28677" name="Immagin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450" y="1682750"/>
            <a:ext cx="54991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CasellaDiTesto 6"/>
          <p:cNvSpPr txBox="1">
            <a:spLocks noChangeArrowheads="1"/>
          </p:cNvSpPr>
          <p:nvPr/>
        </p:nvSpPr>
        <p:spPr bwMode="auto">
          <a:xfrm>
            <a:off x="1666875" y="3406775"/>
            <a:ext cx="24812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Stabilità</a:t>
            </a:r>
          </a:p>
          <a:p>
            <a:r>
              <a:rPr lang="it-IT">
                <a:latin typeface="Calibri" pitchFamily="34" charset="0"/>
              </a:rPr>
              <a:t>Gravità </a:t>
            </a:r>
          </a:p>
          <a:p>
            <a:r>
              <a:rPr lang="it-IT">
                <a:latin typeface="Calibri" pitchFamily="34" charset="0"/>
              </a:rPr>
              <a:t>Durata </a:t>
            </a:r>
          </a:p>
          <a:p>
            <a:r>
              <a:rPr lang="it-IT">
                <a:latin typeface="Calibri" pitchFamily="34" charset="0"/>
              </a:rPr>
              <a:t>Capacità di autogestione</a:t>
            </a:r>
          </a:p>
        </p:txBody>
      </p:sp>
      <p:sp>
        <p:nvSpPr>
          <p:cNvPr id="8" name="Freccia destra 7"/>
          <p:cNvSpPr/>
          <p:nvPr/>
        </p:nvSpPr>
        <p:spPr>
          <a:xfrm>
            <a:off x="2908300" y="3429000"/>
            <a:ext cx="360363" cy="57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8680" name="CasellaDiTesto 11"/>
          <p:cNvSpPr txBox="1">
            <a:spLocks noChangeArrowheads="1"/>
          </p:cNvSpPr>
          <p:nvPr/>
        </p:nvSpPr>
        <p:spPr bwMode="auto">
          <a:xfrm>
            <a:off x="8020050" y="3136900"/>
            <a:ext cx="31337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C00000"/>
                </a:solidFill>
                <a:latin typeface="Beirut"/>
                <a:ea typeface="Beirut"/>
                <a:cs typeface="Beirut"/>
              </a:rPr>
              <a:t>L’intensità dell’integrazione richiesta varia al variare delle caratteristiche dei bisogni delle persone da servire</a:t>
            </a:r>
          </a:p>
        </p:txBody>
      </p:sp>
      <p:grpSp>
        <p:nvGrpSpPr>
          <p:cNvPr id="28681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8683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831215C-360F-4250-8DEA-1A5998E8E7C5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9698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77B40-6444-411B-9A41-4E7ABF64FAFB}" type="slidenum">
              <a:rPr lang="it-IT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C80AA1-2405-42A6-8A4A-CEF9A1D21E5D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38D5B91-E84E-4D34-9688-55E8E97E12DE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9703" name="Rettangolo 4"/>
          <p:cNvSpPr>
            <a:spLocks noChangeArrowheads="1"/>
          </p:cNvSpPr>
          <p:nvPr/>
        </p:nvSpPr>
        <p:spPr bwMode="auto">
          <a:xfrm>
            <a:off x="4038600" y="1941513"/>
            <a:ext cx="313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latin typeface="OfficinaSans"/>
              </a:rPr>
              <a:t>The Integrated Care Matrix </a:t>
            </a:r>
            <a:endParaRPr lang="it-IT">
              <a:latin typeface="Calibri" pitchFamily="34" charset="0"/>
            </a:endParaRPr>
          </a:p>
        </p:txBody>
      </p:sp>
      <p:pic>
        <p:nvPicPr>
          <p:cNvPr id="29704" name="Immagin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1525" y="2309813"/>
            <a:ext cx="67183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1763713" y="490538"/>
            <a:ext cx="9259887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200" b="1">
                <a:solidFill>
                  <a:schemeClr val="accent2">
                    <a:lumMod val="50000"/>
                  </a:schemeClr>
                </a:solidFill>
                <a:latin typeface="Beirut"/>
                <a:ea typeface="Beirut"/>
                <a:cs typeface="Beirut"/>
              </a:rPr>
              <a:t>Si può essere massimamente integrati senza che l’utente o la collettività ne percepiscano i vantaggi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/>
              <a:ea typeface="Beirut"/>
              <a:cs typeface="Beirut"/>
            </a:endParaRPr>
          </a:p>
        </p:txBody>
      </p:sp>
      <p:sp>
        <p:nvSpPr>
          <p:cNvPr id="29706" name="CasellaDiTesto 5"/>
          <p:cNvSpPr txBox="1">
            <a:spLocks noChangeArrowheads="1"/>
          </p:cNvSpPr>
          <p:nvPr/>
        </p:nvSpPr>
        <p:spPr bwMode="auto">
          <a:xfrm>
            <a:off x="6583363" y="2433638"/>
            <a:ext cx="43529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C00000"/>
                </a:solidFill>
                <a:latin typeface="Beirut"/>
                <a:ea typeface="Beirut"/>
                <a:cs typeface="Beirut"/>
              </a:rPr>
              <a:t>Si può essere massimamente integrati senza che l’utente o la collettività ne percepiscano i vantaggi</a:t>
            </a:r>
          </a:p>
        </p:txBody>
      </p:sp>
      <p:grpSp>
        <p:nvGrpSpPr>
          <p:cNvPr id="29707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5" name="Rettangolo 14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9709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E98E78-7A41-4470-BD3A-17099FBE6151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072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2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9DAFA-C109-4385-ADFE-5066D98BF3DA}" type="slidenum">
              <a:rPr lang="it-IT"/>
              <a:pPr>
                <a:defRPr/>
              </a:pPr>
              <a:t>17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C80AA1-2405-42A6-8A4A-CEF9A1D21E5D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4F42DCA-8F2C-40FF-934C-1F2F07DD3D45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727" name="Rettangolo 4"/>
          <p:cNvSpPr>
            <a:spLocks noChangeArrowheads="1"/>
          </p:cNvSpPr>
          <p:nvPr/>
        </p:nvSpPr>
        <p:spPr bwMode="auto">
          <a:xfrm>
            <a:off x="8296275" y="5854700"/>
            <a:ext cx="2036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alibri" pitchFamily="34" charset="0"/>
              </a:rPr>
              <a:t>Conrad et al., 1996</a:t>
            </a:r>
            <a:endParaRPr lang="it-IT">
              <a:latin typeface="Calibri" pitchFamily="34" charset="0"/>
            </a:endParaRPr>
          </a:p>
        </p:txBody>
      </p:sp>
      <p:grpSp>
        <p:nvGrpSpPr>
          <p:cNvPr id="30728" name="Gruppo 18"/>
          <p:cNvGrpSpPr>
            <a:grpSpLocks/>
          </p:cNvGrpSpPr>
          <p:nvPr/>
        </p:nvGrpSpPr>
        <p:grpSpPr bwMode="auto">
          <a:xfrm>
            <a:off x="1620838" y="1289050"/>
            <a:ext cx="8907462" cy="4546600"/>
            <a:chOff x="1621284" y="1288366"/>
            <a:chExt cx="8907016" cy="4546600"/>
          </a:xfrm>
        </p:grpSpPr>
        <p:pic>
          <p:nvPicPr>
            <p:cNvPr id="30734" name="Immagin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63700" y="1288366"/>
              <a:ext cx="8864600" cy="454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5831123" y="1380441"/>
              <a:ext cx="1447728" cy="366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>
                  <a:latin typeface="Beirut"/>
                  <a:ea typeface="Beirut"/>
                  <a:cs typeface="Beirut"/>
                </a:rPr>
                <a:t>Ospedali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312036" y="1713816"/>
              <a:ext cx="1631868" cy="366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>
                  <a:latin typeface="Beirut"/>
                  <a:ea typeface="Beirut"/>
                  <a:cs typeface="Beirut"/>
                </a:rPr>
                <a:t>Piani sanitari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369108" y="2069416"/>
              <a:ext cx="2098570" cy="366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>
                  <a:latin typeface="Beirut"/>
                  <a:ea typeface="Beirut"/>
                  <a:cs typeface="Beirut"/>
                </a:rPr>
                <a:t>Gruppi di medici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781838" y="3044141"/>
              <a:ext cx="1663617" cy="366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>
                  <a:latin typeface="Beirut"/>
                  <a:ea typeface="Beirut"/>
                  <a:cs typeface="Beirut"/>
                </a:rPr>
                <a:t>Proprietà 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4267513" y="3766454"/>
              <a:ext cx="2177941" cy="641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>
                  <a:latin typeface="Beirut"/>
                  <a:ea typeface="Beirut"/>
                  <a:cs typeface="Beirut"/>
                </a:rPr>
                <a:t>Alleanza strategica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6123209" y="4945966"/>
              <a:ext cx="1649329" cy="366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>
                  <a:latin typeface="Beirut"/>
                  <a:ea typeface="Beirut"/>
                  <a:cs typeface="Beirut"/>
                </a:rPr>
                <a:t>Centralizzato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7772538" y="4945966"/>
              <a:ext cx="1662030" cy="366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>
                  <a:latin typeface="Beirut"/>
                  <a:ea typeface="Beirut"/>
                  <a:cs typeface="Beirut"/>
                </a:rPr>
                <a:t>Decentrato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557862" y="3356879"/>
              <a:ext cx="3887592" cy="400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>
                  <a:solidFill>
                    <a:srgbClr val="FF0000"/>
                  </a:solidFill>
                  <a:latin typeface="Beirut" charset="-78"/>
                  <a:ea typeface="Beirut" charset="-78"/>
                  <a:cs typeface="Beirut" charset="-78"/>
                </a:rPr>
                <a:t>Meccanismi di collegamento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621284" y="1424891"/>
              <a:ext cx="3584396" cy="7080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>
                  <a:solidFill>
                    <a:srgbClr val="FF0000"/>
                  </a:solidFill>
                  <a:latin typeface="Beirut" charset="-78"/>
                  <a:ea typeface="Beirut" charset="-78"/>
                  <a:cs typeface="Beirut" charset="-78"/>
                </a:rPr>
                <a:t>Forme dominanti di sponsorizzazione 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502602" y="5301566"/>
              <a:ext cx="2597020" cy="400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>
                  <a:solidFill>
                    <a:srgbClr val="FF0000"/>
                  </a:solidFill>
                  <a:latin typeface="Beirut" charset="-78"/>
                  <a:ea typeface="Beirut" charset="-78"/>
                  <a:cs typeface="Beirut" charset="-78"/>
                </a:rPr>
                <a:t>Processo decisionale</a:t>
              </a:r>
            </a:p>
          </p:txBody>
        </p:sp>
      </p:grpSp>
      <p:sp>
        <p:nvSpPr>
          <p:cNvPr id="20" name="Rettangolo 19"/>
          <p:cNvSpPr/>
          <p:nvPr/>
        </p:nvSpPr>
        <p:spPr>
          <a:xfrm>
            <a:off x="6280150" y="2120900"/>
            <a:ext cx="374650" cy="182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1763713" y="490538"/>
            <a:ext cx="9809162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Le dimensioni chiave dei sistemi integrati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grpSp>
        <p:nvGrpSpPr>
          <p:cNvPr id="30731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27" name="Rettangolo 2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0733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4CC37AE-A02A-40FE-800B-8A5B4BBCC517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1746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9EDDA-B9A1-4E6E-8C3B-F896633D53B7}" type="slidenum">
              <a:rPr lang="it-IT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31748" name="Titolo 1"/>
          <p:cNvSpPr>
            <a:spLocks noGrp="1"/>
          </p:cNvSpPr>
          <p:nvPr>
            <p:ph type="title"/>
          </p:nvPr>
        </p:nvSpPr>
        <p:spPr>
          <a:xfrm>
            <a:off x="4768850" y="5894388"/>
            <a:ext cx="7212013" cy="539750"/>
          </a:xfrm>
        </p:spPr>
        <p:txBody>
          <a:bodyPr/>
          <a:lstStyle/>
          <a:p>
            <a:pPr eaLnBrk="1" hangingPunct="1"/>
            <a:r>
              <a:rPr lang="it-IT" sz="1400" b="1" smtClean="0">
                <a:latin typeface="Beirut"/>
                <a:ea typeface="Beirut"/>
                <a:cs typeface="Beirut"/>
              </a:rPr>
              <a:t>Esther Suter, Nelly D. Oelke, Carol E. Adair and Gail D. Armitage </a:t>
            </a:r>
            <a:br>
              <a:rPr lang="it-IT" sz="1400" b="1" smtClean="0">
                <a:latin typeface="Beirut"/>
                <a:ea typeface="Beirut"/>
                <a:cs typeface="Beirut"/>
              </a:rPr>
            </a:br>
            <a:r>
              <a:rPr lang="it-IT" sz="1400" b="1" smtClean="0">
                <a:latin typeface="Beirut"/>
                <a:ea typeface="Beirut"/>
                <a:cs typeface="Beirut"/>
              </a:rPr>
              <a:t>Healthcare Quarterly, r 2009 </a:t>
            </a:r>
            <a:br>
              <a:rPr lang="it-IT" sz="1400" b="1" smtClean="0">
                <a:latin typeface="Beirut"/>
                <a:ea typeface="Beirut"/>
                <a:cs typeface="Beirut"/>
              </a:rPr>
            </a:br>
            <a:endParaRPr lang="it-IT" sz="1400" b="1" smtClean="0">
              <a:latin typeface="Beirut"/>
              <a:ea typeface="Beirut"/>
              <a:cs typeface="Beirut"/>
            </a:endParaRPr>
          </a:p>
        </p:txBody>
      </p:sp>
      <p:sp>
        <p:nvSpPr>
          <p:cNvPr id="31749" name="CasellaDiTesto 2"/>
          <p:cNvSpPr txBox="1">
            <a:spLocks noChangeArrowheads="1"/>
          </p:cNvSpPr>
          <p:nvPr/>
        </p:nvSpPr>
        <p:spPr bwMode="auto">
          <a:xfrm>
            <a:off x="1770063" y="1989138"/>
            <a:ext cx="865187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Servizi completi lungo tutto il continuum di cura. </a:t>
            </a:r>
            <a:endParaRPr lang="it-IT" sz="2000">
              <a:latin typeface="Beirut"/>
              <a:ea typeface="Beirut"/>
              <a:cs typeface="Beirut"/>
            </a:endParaRP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Focalizzazione sulla persona da assistere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Copertura che massimizzi l’accessibilità e riduca le duplicazioni nel rispetto dei diritti dei pazienti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Erogazione di servizi standardizzati da parte di team interprofessionali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Gestione della performance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Sistema informativo efficiente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Supporto organizzativo da parte di leader  con visione e cultura coesiva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Professionisti integrati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Governance inclusiva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sz="2000" b="1">
                <a:latin typeface="Beirut"/>
                <a:ea typeface="Beirut"/>
                <a:cs typeface="Beirut"/>
              </a:rPr>
              <a:t>Coerenza del sistema di finanziamento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62125" y="620713"/>
            <a:ext cx="9234488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Dieci principi fondamentali per la riuscita dell’integrazione nei sistemi sanitari</a:t>
            </a:r>
          </a:p>
        </p:txBody>
      </p:sp>
      <p:grpSp>
        <p:nvGrpSpPr>
          <p:cNvPr id="31751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1" name="Rettangolo 10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1753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63D970A-BCAA-4CF0-B731-D130A7C8BA0D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2770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37A36-A9C1-4177-B576-EDB287F6A16D}" type="slidenum">
              <a:rPr lang="it-IT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66900" y="365125"/>
            <a:ext cx="90424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Integrazione non è sinonimo di fusione -</a:t>
            </a:r>
            <a:b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</a:b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Concentrazioni aziendali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sp>
        <p:nvSpPr>
          <p:cNvPr id="30725" name="Rettangolo 3"/>
          <p:cNvSpPr>
            <a:spLocks noChangeArrowheads="1"/>
          </p:cNvSpPr>
          <p:nvPr/>
        </p:nvSpPr>
        <p:spPr bwMode="auto">
          <a:xfrm>
            <a:off x="1862138" y="1770063"/>
            <a:ext cx="903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Beirut"/>
                <a:ea typeface="Beirut"/>
                <a:cs typeface="Beirut"/>
              </a:rPr>
              <a:t>“concentrazione aziendale”</a:t>
            </a:r>
            <a:r>
              <a:rPr lang="it-IT" b="1" dirty="0">
                <a:latin typeface="Beirut"/>
                <a:ea typeface="Beirut"/>
                <a:cs typeface="Beirut"/>
              </a:rPr>
              <a:t>: un raggruppamento di imprese finalizzato ad ottenete un’organizzazione economica </a:t>
            </a:r>
            <a:r>
              <a:rPr lang="it-IT" b="1" dirty="0" err="1">
                <a:latin typeface="Beirut"/>
                <a:ea typeface="Beirut"/>
                <a:cs typeface="Beirut"/>
              </a:rPr>
              <a:t>piu</a:t>
            </a:r>
            <a:r>
              <a:rPr lang="it-IT" b="1" dirty="0">
                <a:latin typeface="Beirut"/>
                <a:ea typeface="Beirut"/>
                <a:cs typeface="Beirut"/>
              </a:rPr>
              <a:t>̀ efficiente. </a:t>
            </a:r>
          </a:p>
        </p:txBody>
      </p:sp>
      <p:sp>
        <p:nvSpPr>
          <p:cNvPr id="32774" name="Rettangolo 4"/>
          <p:cNvSpPr>
            <a:spLocks noChangeArrowheads="1"/>
          </p:cNvSpPr>
          <p:nvPr/>
        </p:nvSpPr>
        <p:spPr bwMode="auto">
          <a:xfrm>
            <a:off x="1862138" y="2671763"/>
            <a:ext cx="862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Beirut"/>
                <a:ea typeface="Beirut"/>
                <a:cs typeface="Beirut"/>
              </a:rPr>
              <a:t>Molto simili per obiettivi e finalità, diversi per “profili gestionali” e “profili organizzativi”</a:t>
            </a:r>
          </a:p>
        </p:txBody>
      </p:sp>
      <p:sp>
        <p:nvSpPr>
          <p:cNvPr id="30727" name="Rettangolo 5"/>
          <p:cNvSpPr>
            <a:spLocks noChangeArrowheads="1"/>
          </p:cNvSpPr>
          <p:nvPr/>
        </p:nvSpPr>
        <p:spPr bwMode="auto">
          <a:xfrm>
            <a:off x="1855788" y="3327400"/>
            <a:ext cx="90424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Beirut"/>
                <a:ea typeface="Beirut"/>
                <a:cs typeface="Beirut"/>
              </a:rPr>
              <a:t>“concentrazione aziendale” </a:t>
            </a:r>
            <a:r>
              <a:rPr lang="mr-IN" b="1" dirty="0">
                <a:solidFill>
                  <a:schemeClr val="accent2">
                    <a:lumMod val="50000"/>
                  </a:schemeClr>
                </a:solidFill>
                <a:latin typeface="Beirut"/>
                <a:ea typeface="Beirut"/>
                <a:cs typeface="Beirut"/>
              </a:rPr>
              <a:t>–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Beirut"/>
                <a:ea typeface="Beirut"/>
                <a:cs typeface="Beirut"/>
              </a:rPr>
              <a:t> concentrazioni in senso stretto</a:t>
            </a:r>
          </a:p>
          <a:p>
            <a:pPr marL="977900">
              <a:defRPr/>
            </a:pPr>
            <a:r>
              <a:rPr lang="it-IT" b="1" dirty="0">
                <a:latin typeface="Beirut"/>
                <a:ea typeface="Beirut"/>
                <a:cs typeface="Beirut"/>
              </a:rPr>
              <a:t>Fusione </a:t>
            </a:r>
          </a:p>
          <a:p>
            <a:pPr marL="977900">
              <a:defRPr/>
            </a:pPr>
            <a:r>
              <a:rPr lang="it-IT" b="1" dirty="0">
                <a:latin typeface="Beirut"/>
                <a:ea typeface="Beirut"/>
                <a:cs typeface="Beirut"/>
              </a:rPr>
              <a:t>Acquisizione</a:t>
            </a:r>
          </a:p>
        </p:txBody>
      </p:sp>
      <p:sp>
        <p:nvSpPr>
          <p:cNvPr id="30728" name="Rettangolo 6"/>
          <p:cNvSpPr>
            <a:spLocks noChangeArrowheads="1"/>
          </p:cNvSpPr>
          <p:nvPr/>
        </p:nvSpPr>
        <p:spPr bwMode="auto">
          <a:xfrm>
            <a:off x="1866900" y="4386263"/>
            <a:ext cx="8008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">
              <a:defRPr/>
            </a:pP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Beirut"/>
                <a:ea typeface="Beirut"/>
                <a:cs typeface="Beirut"/>
              </a:rPr>
              <a:t>“aggregazioni interaziendale” - “cooperazioni interaziendali” o “ raggruppamenti di aziende”</a:t>
            </a:r>
            <a:r>
              <a:rPr lang="it-IT" b="1" dirty="0">
                <a:latin typeface="Beirut"/>
                <a:ea typeface="Beirut"/>
                <a:cs typeface="Beirut"/>
              </a:rPr>
              <a:t>. </a:t>
            </a:r>
          </a:p>
        </p:txBody>
      </p:sp>
      <p:sp>
        <p:nvSpPr>
          <p:cNvPr id="32777" name="Rettangolo 7"/>
          <p:cNvSpPr>
            <a:spLocks noChangeArrowheads="1"/>
          </p:cNvSpPr>
          <p:nvPr/>
        </p:nvSpPr>
        <p:spPr bwMode="auto">
          <a:xfrm>
            <a:off x="2895600" y="5116513"/>
            <a:ext cx="7937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latin typeface="Beirut"/>
                <a:ea typeface="Beirut"/>
                <a:cs typeface="Beirut"/>
              </a:rPr>
              <a:t>Alleanze (consorzi, società consortili, associazione temporanee di imprese, le affiliazioni, le unioni di imprese,..) che perseguono obiettivi economici e strategici comuni ma lasciano inalterate le forme giuridiche dei soggetti partecipanti</a:t>
            </a:r>
          </a:p>
        </p:txBody>
      </p:sp>
      <p:grpSp>
        <p:nvGrpSpPr>
          <p:cNvPr id="32778" name="Gruppo 11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4" name="Rettangolo 13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2780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733D615-B5CB-4A13-9A93-BFF89D39017D}" type="datetime1">
              <a:rPr lang="it-IT" smtClean="0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1536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88757-1FA3-4092-BEA3-33ACEAC9ED95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  <p:grpSp>
        <p:nvGrpSpPr>
          <p:cNvPr id="15364" name="Group 30"/>
          <p:cNvGrpSpPr>
            <a:grpSpLocks/>
          </p:cNvGrpSpPr>
          <p:nvPr/>
        </p:nvGrpSpPr>
        <p:grpSpPr bwMode="auto">
          <a:xfrm>
            <a:off x="2374900" y="1104900"/>
            <a:ext cx="8621713" cy="5251450"/>
            <a:chOff x="824" y="1268"/>
            <a:chExt cx="4340" cy="2438"/>
          </a:xfrm>
        </p:grpSpPr>
        <p:sp>
          <p:nvSpPr>
            <p:cNvPr id="8" name="Freccia su 7"/>
            <p:cNvSpPr/>
            <p:nvPr/>
          </p:nvSpPr>
          <p:spPr>
            <a:xfrm rot="3529432">
              <a:off x="4535" y="1687"/>
              <a:ext cx="187" cy="960"/>
            </a:xfrm>
            <a:prstGeom prst="upArrow">
              <a:avLst/>
            </a:prstGeom>
            <a:solidFill>
              <a:srgbClr val="7F8046"/>
            </a:solidFill>
            <a:ln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dirty="0">
                  <a:solidFill>
                    <a:srgbClr val="000000"/>
                  </a:solidFill>
                  <a:latin typeface="Arial Black"/>
                  <a:cs typeface="Arial Black"/>
                </a:rPr>
                <a:t>osservata</a:t>
              </a:r>
            </a:p>
          </p:txBody>
        </p:sp>
        <p:grpSp>
          <p:nvGrpSpPr>
            <p:cNvPr id="15370" name="Gruppo 15"/>
            <p:cNvGrpSpPr>
              <a:grpSpLocks/>
            </p:cNvGrpSpPr>
            <p:nvPr/>
          </p:nvGrpSpPr>
          <p:grpSpPr bwMode="auto">
            <a:xfrm>
              <a:off x="824" y="2560"/>
              <a:ext cx="1206" cy="562"/>
              <a:chOff x="371787" y="2616199"/>
              <a:chExt cx="2393635" cy="1114357"/>
            </a:xfrm>
          </p:grpSpPr>
          <p:sp>
            <p:nvSpPr>
              <p:cNvPr id="15391" name="CasellaDiTesto 6"/>
              <p:cNvSpPr txBox="1">
                <a:spLocks noChangeArrowheads="1"/>
              </p:cNvSpPr>
              <p:nvPr/>
            </p:nvSpPr>
            <p:spPr bwMode="auto">
              <a:xfrm>
                <a:off x="437284" y="2854140"/>
                <a:ext cx="2328138" cy="8764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000">
                    <a:solidFill>
                      <a:srgbClr val="60606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Edifici</a:t>
                </a:r>
              </a:p>
              <a:p>
                <a:r>
                  <a:rPr lang="it-IT" altLang="it-IT" sz="1000">
                    <a:solidFill>
                      <a:srgbClr val="60606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Piattaforma tecnologica</a:t>
                </a:r>
              </a:p>
              <a:p>
                <a:r>
                  <a:rPr lang="it-IT" altLang="it-IT" sz="1000">
                    <a:solidFill>
                      <a:srgbClr val="60606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Risorse finanziarie</a:t>
                </a:r>
              </a:p>
              <a:p>
                <a:r>
                  <a:rPr lang="it-IT" altLang="it-IT" sz="1000">
                    <a:solidFill>
                      <a:srgbClr val="60606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Sistema informativo</a:t>
                </a:r>
              </a:p>
            </p:txBody>
          </p:sp>
          <p:sp>
            <p:nvSpPr>
              <p:cNvPr id="15392" name="CasellaDiTesto 5"/>
              <p:cNvSpPr txBox="1">
                <a:spLocks noChangeArrowheads="1"/>
              </p:cNvSpPr>
              <p:nvPr/>
            </p:nvSpPr>
            <p:spPr bwMode="auto">
              <a:xfrm>
                <a:off x="371787" y="2616199"/>
                <a:ext cx="1591787" cy="3053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000">
                    <a:solidFill>
                      <a:srgbClr val="00000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Struttura Fisica</a:t>
                </a:r>
              </a:p>
            </p:txBody>
          </p:sp>
        </p:grpSp>
        <p:sp>
          <p:nvSpPr>
            <p:cNvPr id="10" name="Ovale 9"/>
            <p:cNvSpPr>
              <a:spLocks noChangeArrowheads="1"/>
            </p:cNvSpPr>
            <p:nvPr/>
          </p:nvSpPr>
          <p:spPr bwMode="auto">
            <a:xfrm>
              <a:off x="1008" y="1323"/>
              <a:ext cx="3900" cy="1962"/>
            </a:xfrm>
            <a:prstGeom prst="ellipse">
              <a:avLst/>
            </a:prstGeom>
            <a:noFill/>
            <a:ln w="44450" cap="rnd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altLang="it-IT" sz="1000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5372" name="CasellaDiTesto 11"/>
            <p:cNvSpPr txBox="1">
              <a:spLocks noChangeArrowheads="1"/>
            </p:cNvSpPr>
            <p:nvPr/>
          </p:nvSpPr>
          <p:spPr bwMode="auto">
            <a:xfrm>
              <a:off x="1208" y="2299"/>
              <a:ext cx="49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000" i="1">
                  <a:solidFill>
                    <a:srgbClr val="0080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manager</a:t>
              </a:r>
            </a:p>
          </p:txBody>
        </p:sp>
        <p:grpSp>
          <p:nvGrpSpPr>
            <p:cNvPr id="15373" name="Gruppo 17"/>
            <p:cNvGrpSpPr>
              <a:grpSpLocks/>
            </p:cNvGrpSpPr>
            <p:nvPr/>
          </p:nvGrpSpPr>
          <p:grpSpPr bwMode="auto">
            <a:xfrm>
              <a:off x="2289" y="1268"/>
              <a:ext cx="1406" cy="371"/>
              <a:chOff x="3329575" y="1086557"/>
              <a:chExt cx="2790657" cy="737943"/>
            </a:xfrm>
          </p:grpSpPr>
          <p:sp>
            <p:nvSpPr>
              <p:cNvPr id="15389" name="CasellaDiTesto 9"/>
              <p:cNvSpPr txBox="1">
                <a:spLocks noChangeArrowheads="1"/>
              </p:cNvSpPr>
              <p:nvPr/>
            </p:nvSpPr>
            <p:spPr bwMode="auto">
              <a:xfrm>
                <a:off x="3329575" y="1086557"/>
                <a:ext cx="2790657" cy="3059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000">
                    <a:latin typeface="Arial Black" pitchFamily="34" charset="0"/>
                    <a:ea typeface="ヒラギノ角ゴ Pro W3"/>
                    <a:cs typeface="ヒラギノ角ゴ Pro W3"/>
                  </a:rPr>
                  <a:t>Struttura Simbolica Specifica</a:t>
                </a:r>
              </a:p>
            </p:txBody>
          </p:sp>
          <p:sp>
            <p:nvSpPr>
              <p:cNvPr id="15390" name="CasellaDiTesto 12"/>
              <p:cNvSpPr txBox="1">
                <a:spLocks noChangeArrowheads="1"/>
              </p:cNvSpPr>
              <p:nvPr/>
            </p:nvSpPr>
            <p:spPr bwMode="auto">
              <a:xfrm>
                <a:off x="3333544" y="1327903"/>
                <a:ext cx="1734733" cy="49659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000">
                    <a:solidFill>
                      <a:srgbClr val="60606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Valori</a:t>
                </a:r>
              </a:p>
              <a:p>
                <a:r>
                  <a:rPr lang="it-IT" altLang="it-IT" sz="1000">
                    <a:solidFill>
                      <a:srgbClr val="60606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Rappresentazioni</a:t>
                </a:r>
              </a:p>
            </p:txBody>
          </p:sp>
        </p:grpSp>
        <p:sp>
          <p:nvSpPr>
            <p:cNvPr id="15374" name="CasellaDiTesto 13"/>
            <p:cNvSpPr txBox="1">
              <a:spLocks noChangeArrowheads="1"/>
            </p:cNvSpPr>
            <p:nvPr/>
          </p:nvSpPr>
          <p:spPr bwMode="auto">
            <a:xfrm>
              <a:off x="1933" y="2308"/>
              <a:ext cx="71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000" i="1">
                  <a:solidFill>
                    <a:srgbClr val="0080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professionisti</a:t>
              </a:r>
            </a:p>
          </p:txBody>
        </p:sp>
        <p:sp>
          <p:nvSpPr>
            <p:cNvPr id="15375" name="CasellaDiTesto 14"/>
            <p:cNvSpPr txBox="1">
              <a:spLocks noChangeArrowheads="1"/>
            </p:cNvSpPr>
            <p:nvPr/>
          </p:nvSpPr>
          <p:spPr bwMode="auto">
            <a:xfrm>
              <a:off x="3070" y="2301"/>
              <a:ext cx="114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000" i="1">
                  <a:solidFill>
                    <a:srgbClr val="0080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personale di assistenza</a:t>
              </a:r>
            </a:p>
          </p:txBody>
        </p:sp>
        <p:sp>
          <p:nvSpPr>
            <p:cNvPr id="15" name="Freccia destra con strisce 12"/>
            <p:cNvSpPr>
              <a:spLocks/>
            </p:cNvSpPr>
            <p:nvPr/>
          </p:nvSpPr>
          <p:spPr bwMode="auto">
            <a:xfrm>
              <a:off x="1016" y="1971"/>
              <a:ext cx="3711" cy="760"/>
            </a:xfrm>
            <a:custGeom>
              <a:avLst/>
              <a:gdLst>
                <a:gd name="T0" fmla="*/ 3076 w 3456"/>
                <a:gd name="T1" fmla="*/ 0 h 760"/>
                <a:gd name="T2" fmla="*/ 0 w 3456"/>
                <a:gd name="T3" fmla="*/ 380 h 760"/>
                <a:gd name="T4" fmla="*/ 3076 w 3456"/>
                <a:gd name="T5" fmla="*/ 760 h 760"/>
                <a:gd name="T6" fmla="*/ 3456 w 3456"/>
                <a:gd name="T7" fmla="*/ 380 h 76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119 w 3456"/>
                <a:gd name="T13" fmla="*/ 190 h 760"/>
                <a:gd name="T14" fmla="*/ 3266 w 3456"/>
                <a:gd name="T15" fmla="*/ 570 h 7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56" h="760">
                  <a:moveTo>
                    <a:pt x="0" y="190"/>
                  </a:moveTo>
                  <a:lnTo>
                    <a:pt x="24" y="190"/>
                  </a:lnTo>
                  <a:lnTo>
                    <a:pt x="24" y="570"/>
                  </a:lnTo>
                  <a:lnTo>
                    <a:pt x="0" y="570"/>
                  </a:lnTo>
                  <a:close/>
                  <a:moveTo>
                    <a:pt x="48" y="190"/>
                  </a:moveTo>
                  <a:lnTo>
                    <a:pt x="95" y="190"/>
                  </a:lnTo>
                  <a:lnTo>
                    <a:pt x="95" y="570"/>
                  </a:lnTo>
                  <a:lnTo>
                    <a:pt x="48" y="570"/>
                  </a:lnTo>
                  <a:close/>
                  <a:moveTo>
                    <a:pt x="119" y="190"/>
                  </a:moveTo>
                  <a:lnTo>
                    <a:pt x="3076" y="190"/>
                  </a:lnTo>
                  <a:lnTo>
                    <a:pt x="3076" y="0"/>
                  </a:lnTo>
                  <a:lnTo>
                    <a:pt x="3456" y="380"/>
                  </a:lnTo>
                  <a:lnTo>
                    <a:pt x="3076" y="760"/>
                  </a:lnTo>
                  <a:lnTo>
                    <a:pt x="3076" y="570"/>
                  </a:lnTo>
                  <a:lnTo>
                    <a:pt x="119" y="570"/>
                  </a:lnTo>
                  <a:close/>
                </a:path>
              </a:pathLst>
            </a:custGeom>
            <a:noFill/>
            <a:ln w="22225" cap="flat" cmpd="sng">
              <a:solidFill>
                <a:srgbClr val="800000"/>
              </a:solidFill>
              <a:prstDash val="sysDot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5377" name="CasellaDiTesto 20"/>
            <p:cNvSpPr txBox="1">
              <a:spLocks noChangeArrowheads="1"/>
            </p:cNvSpPr>
            <p:nvPr/>
          </p:nvSpPr>
          <p:spPr bwMode="auto">
            <a:xfrm>
              <a:off x="2680" y="2445"/>
              <a:ext cx="5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000">
                  <a:solidFill>
                    <a:srgbClr val="8000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Processo </a:t>
              </a:r>
            </a:p>
          </p:txBody>
        </p:sp>
        <p:sp>
          <p:nvSpPr>
            <p:cNvPr id="15378" name="CasellaDiTesto 22"/>
            <p:cNvSpPr txBox="1">
              <a:spLocks noChangeArrowheads="1"/>
            </p:cNvSpPr>
            <p:nvPr/>
          </p:nvSpPr>
          <p:spPr bwMode="auto">
            <a:xfrm>
              <a:off x="884" y="1455"/>
              <a:ext cx="5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000">
                  <a:solidFill>
                    <a:srgbClr val="00009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Contesto </a:t>
              </a:r>
            </a:p>
          </p:txBody>
        </p:sp>
        <p:sp>
          <p:nvSpPr>
            <p:cNvPr id="15379" name="CasellaDiTesto 23"/>
            <p:cNvSpPr txBox="1">
              <a:spLocks noChangeArrowheads="1"/>
            </p:cNvSpPr>
            <p:nvPr/>
          </p:nvSpPr>
          <p:spPr bwMode="auto">
            <a:xfrm>
              <a:off x="2925" y="3464"/>
              <a:ext cx="212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000">
                  <a:solidFill>
                    <a:srgbClr val="00009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Bisogni e problemi di salute della popolazione</a:t>
              </a:r>
            </a:p>
          </p:txBody>
        </p:sp>
        <p:sp>
          <p:nvSpPr>
            <p:cNvPr id="19" name="Freccia su 18"/>
            <p:cNvSpPr/>
            <p:nvPr/>
          </p:nvSpPr>
          <p:spPr>
            <a:xfrm rot="1743516">
              <a:off x="4067" y="1434"/>
              <a:ext cx="187" cy="2201"/>
            </a:xfrm>
            <a:prstGeom prst="upArrow">
              <a:avLst/>
            </a:prstGeom>
            <a:solidFill>
              <a:srgbClr val="00FF00"/>
            </a:solidFill>
            <a:ln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180000" tIns="46800" anchor="b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000" dirty="0">
                <a:solidFill>
                  <a:schemeClr val="tx1"/>
                </a:solidFill>
                <a:latin typeface="Arial Black"/>
                <a:cs typeface="Arial Black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000" dirty="0">
                <a:solidFill>
                  <a:schemeClr val="tx1"/>
                </a:solidFill>
                <a:latin typeface="Arial Black"/>
                <a:cs typeface="Arial Black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dirty="0">
                  <a:solidFill>
                    <a:schemeClr val="tx1"/>
                  </a:solidFill>
                  <a:latin typeface="Arial Black"/>
                  <a:cs typeface="Arial Black"/>
                </a:rPr>
                <a:t>Traiettoria                 attesa</a:t>
              </a:r>
            </a:p>
          </p:txBody>
        </p:sp>
        <p:sp>
          <p:nvSpPr>
            <p:cNvPr id="15381" name="CasellaDiTesto 21"/>
            <p:cNvSpPr txBox="1">
              <a:spLocks noChangeArrowheads="1"/>
            </p:cNvSpPr>
            <p:nvPr/>
          </p:nvSpPr>
          <p:spPr bwMode="auto">
            <a:xfrm>
              <a:off x="4727" y="2296"/>
              <a:ext cx="437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000">
                  <a:solidFill>
                    <a:srgbClr val="0080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Servizi </a:t>
              </a:r>
            </a:p>
          </p:txBody>
        </p:sp>
        <p:grpSp>
          <p:nvGrpSpPr>
            <p:cNvPr id="15382" name="Gruppo 16"/>
            <p:cNvGrpSpPr>
              <a:grpSpLocks/>
            </p:cNvGrpSpPr>
            <p:nvPr/>
          </p:nvGrpSpPr>
          <p:grpSpPr bwMode="auto">
            <a:xfrm>
              <a:off x="1879" y="3140"/>
              <a:ext cx="1597" cy="566"/>
              <a:chOff x="1453523" y="4816477"/>
              <a:chExt cx="2773016" cy="1124378"/>
            </a:xfrm>
          </p:grpSpPr>
          <p:sp>
            <p:nvSpPr>
              <p:cNvPr id="15387" name="CasellaDiTesto 21"/>
              <p:cNvSpPr txBox="1">
                <a:spLocks noChangeArrowheads="1"/>
              </p:cNvSpPr>
              <p:nvPr/>
            </p:nvSpPr>
            <p:spPr bwMode="auto">
              <a:xfrm>
                <a:off x="1695775" y="4816477"/>
                <a:ext cx="2480224" cy="3081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altLang="it-IT" sz="1000">
                    <a:solidFill>
                      <a:srgbClr val="00000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Struttura Organizzativa</a:t>
                </a:r>
              </a:p>
            </p:txBody>
          </p:sp>
          <p:sp>
            <p:nvSpPr>
              <p:cNvPr id="15388" name="CasellaDiTesto 8"/>
              <p:cNvSpPr txBox="1">
                <a:spLocks noChangeArrowheads="1"/>
              </p:cNvSpPr>
              <p:nvPr/>
            </p:nvSpPr>
            <p:spPr bwMode="auto">
              <a:xfrm>
                <a:off x="1453523" y="5062807"/>
                <a:ext cx="2773016" cy="878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altLang="it-IT" sz="1000">
                    <a:solidFill>
                      <a:srgbClr val="60606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Leggi</a:t>
                </a:r>
              </a:p>
              <a:p>
                <a:r>
                  <a:rPr lang="it-IT" altLang="it-IT" sz="1000">
                    <a:solidFill>
                      <a:srgbClr val="606060"/>
                    </a:solidFill>
                    <a:latin typeface="Arial Black" pitchFamily="34" charset="0"/>
                    <a:ea typeface="ヒラギノ角ゴ Pro W3"/>
                    <a:cs typeface="ヒラギノ角ゴ Pro W3"/>
                  </a:rPr>
                  <a:t>Regole allocative e di funzionamento</a:t>
                </a:r>
              </a:p>
              <a:p>
                <a:endParaRPr lang="it-IT" altLang="it-IT" sz="1000">
                  <a:solidFill>
                    <a:srgbClr val="606060"/>
                  </a:solidFill>
                  <a:latin typeface="Arial Black" pitchFamily="34" charset="0"/>
                  <a:ea typeface="ヒラギノ角ゴ Pro W3"/>
                  <a:cs typeface="ヒラギノ角ゴ Pro W3"/>
                </a:endParaRPr>
              </a:p>
            </p:txBody>
          </p:sp>
        </p:grpSp>
        <p:sp>
          <p:nvSpPr>
            <p:cNvPr id="15383" name="CasellaDiTesto 27"/>
            <p:cNvSpPr txBox="1">
              <a:spLocks noChangeArrowheads="1"/>
            </p:cNvSpPr>
            <p:nvPr/>
          </p:nvSpPr>
          <p:spPr bwMode="auto">
            <a:xfrm>
              <a:off x="3101" y="1602"/>
              <a:ext cx="123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i="1">
                  <a:latin typeface="Calibri" pitchFamily="34" charset="0"/>
                  <a:ea typeface="ヒラギノ角ゴ Pro W3"/>
                  <a:cs typeface="ヒラギノ角ゴ Pro W3"/>
                </a:rPr>
                <a:t>Logica del mercato</a:t>
              </a:r>
            </a:p>
          </p:txBody>
        </p:sp>
        <p:sp>
          <p:nvSpPr>
            <p:cNvPr id="15384" name="CasellaDiTesto 28"/>
            <p:cNvSpPr txBox="1">
              <a:spLocks noChangeArrowheads="1"/>
            </p:cNvSpPr>
            <p:nvPr/>
          </p:nvSpPr>
          <p:spPr bwMode="auto">
            <a:xfrm>
              <a:off x="1368" y="1830"/>
              <a:ext cx="12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i="1">
                  <a:latin typeface="Calibri" pitchFamily="34" charset="0"/>
                  <a:ea typeface="ヒラギノ角ゴ Pro W3"/>
                  <a:cs typeface="ヒラギノ角ゴ Pro W3"/>
                </a:rPr>
                <a:t>Logica politica  - democratica</a:t>
              </a:r>
            </a:p>
          </p:txBody>
        </p:sp>
        <p:sp>
          <p:nvSpPr>
            <p:cNvPr id="15385" name="CasellaDiTesto 29"/>
            <p:cNvSpPr txBox="1">
              <a:spLocks noChangeArrowheads="1"/>
            </p:cNvSpPr>
            <p:nvPr/>
          </p:nvSpPr>
          <p:spPr bwMode="auto">
            <a:xfrm>
              <a:off x="1806" y="2591"/>
              <a:ext cx="9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i="1">
                  <a:latin typeface="Calibri" pitchFamily="34" charset="0"/>
                  <a:ea typeface="ヒラギノ角ゴ Pro W3"/>
                  <a:cs typeface="ヒラギノ角ゴ Pro W3"/>
                </a:rPr>
                <a:t>Logica professionale</a:t>
              </a:r>
            </a:p>
          </p:txBody>
        </p:sp>
        <p:sp>
          <p:nvSpPr>
            <p:cNvPr id="15386" name="CasellaDiTesto 30"/>
            <p:cNvSpPr txBox="1">
              <a:spLocks noChangeArrowheads="1"/>
            </p:cNvSpPr>
            <p:nvPr/>
          </p:nvSpPr>
          <p:spPr bwMode="auto">
            <a:xfrm>
              <a:off x="2630" y="2820"/>
              <a:ext cx="8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>
                  <a:latin typeface="Calibri" pitchFamily="34" charset="0"/>
                  <a:ea typeface="ヒラギノ角ゴ Pro W3"/>
                  <a:cs typeface="ヒラギノ角ゴ Pro W3"/>
                </a:rPr>
                <a:t>Logica manageriale</a:t>
              </a:r>
            </a:p>
          </p:txBody>
        </p:sp>
      </p:grp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1763713" y="530225"/>
            <a:ext cx="92329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it-IT" sz="32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Il sistema salute: complesso </a:t>
            </a:r>
            <a:r>
              <a:rPr lang="it-IT" sz="3200" b="1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e paradossale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grpSp>
        <p:nvGrpSpPr>
          <p:cNvPr id="15366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34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15368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8E73B5-E1F7-4BBB-BD0C-811BB7D35A40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379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2518CD-F13C-4B85-BD15-7016BCA1B569}" type="slidenum">
              <a:rPr lang="it-IT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713" y="365125"/>
            <a:ext cx="9170987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La letteratura</a:t>
            </a:r>
            <a:endParaRPr lang="it-IT" sz="3200" b="1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sp>
        <p:nvSpPr>
          <p:cNvPr id="33797" name="CasellaDiTesto 2"/>
          <p:cNvSpPr txBox="1">
            <a:spLocks noChangeArrowheads="1"/>
          </p:cNvSpPr>
          <p:nvPr/>
        </p:nvSpPr>
        <p:spPr bwMode="auto">
          <a:xfrm>
            <a:off x="1751013" y="1552575"/>
            <a:ext cx="90614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latin typeface="Calibri" pitchFamily="34" charset="0"/>
              </a:rPr>
              <a:t>Gran parte della letteratura sulle fusioni riguarda gli ospedali e proviene dagli USA. Un contesto sostanzialmente diverso da quello tipico di paesi con Sistemi sanitari di tipo bismarkiano o beveridgiano. La generalizzazione dei risultati delle analisi deve essere prudente. Può essere fatta per quel che riguarda le economie di scala e gli aspetti organizzativi, molto meno per quel che riguarda le quote di mercato, i prezzi e la normativa anti trust.</a:t>
            </a:r>
          </a:p>
          <a:p>
            <a:pPr algn="just"/>
            <a:endParaRPr lang="it-IT" b="1">
              <a:latin typeface="Calibri" pitchFamily="34" charset="0"/>
            </a:endParaRPr>
          </a:p>
        </p:txBody>
      </p:sp>
      <p:sp>
        <p:nvSpPr>
          <p:cNvPr id="33798" name="CasellaDiTesto 3"/>
          <p:cNvSpPr txBox="1">
            <a:spLocks noChangeArrowheads="1"/>
          </p:cNvSpPr>
          <p:nvPr/>
        </p:nvSpPr>
        <p:spPr bwMode="auto">
          <a:xfrm>
            <a:off x="1763713" y="3465513"/>
            <a:ext cx="894873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 Light" pitchFamily="34" charset="0"/>
              <a:buAutoNum type="arabicPeriod"/>
            </a:pPr>
            <a:r>
              <a:rPr lang="it-IT" b="1">
                <a:latin typeface="Calibri" pitchFamily="34" charset="0"/>
              </a:rPr>
              <a:t>Le fusioni possono determinare guadagni di efficienza, ma non è garantito. I vantaggi economici si realizzano con maggiore probabilità quando riguardano piccoli ospedali che servono lo stesso mercato geografico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b="1">
                <a:latin typeface="Calibri" pitchFamily="34" charset="0"/>
              </a:rPr>
              <a:t>Esiste una grande variabilità nei risultati delle fusioni. Molti lavori evidenziano che anche quando le condizioni economiche sono promettenti i problemi organizzativi (tra i più frequenti quelli di governance, quelli relativi alle risorse umane e professionali, quelli relativi all’accessibilità) spesso compromettono i successi delle fusioni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 b="1">
                <a:latin typeface="Calibri" pitchFamily="34" charset="0"/>
              </a:rPr>
              <a:t>Le fusioni non sono altro che la forma più convenzionale con cui si perseguono obiettivi di efficienza, attrattività, produttività, qualità e coordinamento delle cure. Esistono altre forme (alleanze e intese contrattuali) che perseguono gli stessi obiettivi</a:t>
            </a:r>
          </a:p>
        </p:txBody>
      </p:sp>
      <p:grpSp>
        <p:nvGrpSpPr>
          <p:cNvPr id="33799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1" name="Rettangolo 10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3801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9CF3DDD-3B3F-4C6D-B1F0-350C2F8B9A0D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4818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0470F-706E-451E-80B7-F6E9AE1E6EEC}" type="slidenum">
              <a:rPr lang="it-IT"/>
              <a:pPr>
                <a:defRPr/>
              </a:pPr>
              <a:t>21</a:t>
            </a:fld>
            <a:endParaRPr lang="it-IT" dirty="0"/>
          </a:p>
        </p:txBody>
      </p:sp>
      <p:sp>
        <p:nvSpPr>
          <p:cNvPr id="34820" name="Titolo 3"/>
          <p:cNvSpPr>
            <a:spLocks noGrp="1"/>
          </p:cNvSpPr>
          <p:nvPr>
            <p:ph type="title"/>
          </p:nvPr>
        </p:nvSpPr>
        <p:spPr>
          <a:xfrm>
            <a:off x="1763713" y="365125"/>
            <a:ext cx="9247187" cy="1325563"/>
          </a:xfrm>
        </p:spPr>
        <p:txBody>
          <a:bodyPr/>
          <a:lstStyle/>
          <a:p>
            <a:pPr algn="just" eaLnBrk="1" hangingPunct="1"/>
            <a:r>
              <a:rPr lang="it-IT" sz="3200" b="1" smtClean="0">
                <a:latin typeface="Beirut"/>
                <a:ea typeface="Beirut"/>
                <a:cs typeface="Beirut"/>
              </a:rPr>
              <a:t>Le fusioni nel NSH: un modo per spostare l’attenzione dalle difficili scelte sulle priorità?</a:t>
            </a:r>
          </a:p>
        </p:txBody>
      </p:sp>
      <p:pic>
        <p:nvPicPr>
          <p:cNvPr id="34821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2138" y="1482725"/>
            <a:ext cx="3719512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ttangolo 7"/>
          <p:cNvSpPr>
            <a:spLocks noChangeArrowheads="1"/>
          </p:cNvSpPr>
          <p:nvPr/>
        </p:nvSpPr>
        <p:spPr bwMode="auto">
          <a:xfrm>
            <a:off x="3048000" y="4491038"/>
            <a:ext cx="7962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latin typeface="Beirut"/>
                <a:ea typeface="Beirut"/>
                <a:cs typeface="Beirut"/>
              </a:rPr>
              <a:t>It is not at all clear from the evidence whether such marriages are ‘made in heaven’ or are simply politically convenient as a perceived ‘quick fix’ which ultimately deflects attention from difficult choices about health care priorities.</a:t>
            </a:r>
          </a:p>
        </p:txBody>
      </p:sp>
      <p:sp>
        <p:nvSpPr>
          <p:cNvPr id="34823" name="Rettangolo 1"/>
          <p:cNvSpPr>
            <a:spLocks noChangeArrowheads="1"/>
          </p:cNvSpPr>
          <p:nvPr/>
        </p:nvSpPr>
        <p:spPr bwMode="auto">
          <a:xfrm>
            <a:off x="838200" y="5721350"/>
            <a:ext cx="217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Minion"/>
              </a:rPr>
              <a:t>Nuffield Trust 1997 </a:t>
            </a:r>
            <a:endParaRPr lang="it-IT">
              <a:latin typeface="Calibri" pitchFamily="34" charset="0"/>
            </a:endParaRPr>
          </a:p>
        </p:txBody>
      </p:sp>
      <p:sp>
        <p:nvSpPr>
          <p:cNvPr id="34824" name="Rettangolo 2"/>
          <p:cNvSpPr>
            <a:spLocks noChangeArrowheads="1"/>
          </p:cNvSpPr>
          <p:nvPr/>
        </p:nvSpPr>
        <p:spPr bwMode="auto">
          <a:xfrm>
            <a:off x="3048000" y="2398713"/>
            <a:ext cx="7962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latin typeface="Beirut"/>
                <a:ea typeface="Beirut"/>
                <a:cs typeface="Beirut"/>
              </a:rPr>
              <a:t>Le evidenze sull'impatto delle fusioni nel settore sanitario sono inconcludenti e suggeriscono che i benefici previsti dalla fusione spesso non si concretizzano</a:t>
            </a:r>
          </a:p>
        </p:txBody>
      </p:sp>
      <p:sp>
        <p:nvSpPr>
          <p:cNvPr id="34825" name="Rettangolo 8"/>
          <p:cNvSpPr>
            <a:spLocks noChangeArrowheads="1"/>
          </p:cNvSpPr>
          <p:nvPr/>
        </p:nvSpPr>
        <p:spPr bwMode="auto">
          <a:xfrm>
            <a:off x="3048000" y="3346450"/>
            <a:ext cx="7962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latin typeface="Beirut"/>
                <a:ea typeface="Beirut"/>
                <a:cs typeface="Beirut"/>
              </a:rPr>
              <a:t>È necessario un approccio prudente ai processi di fusione e un quadro esplicito di valutazione.</a:t>
            </a:r>
          </a:p>
        </p:txBody>
      </p:sp>
      <p:grpSp>
        <p:nvGrpSpPr>
          <p:cNvPr id="34826" name="Gruppo 10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3" name="Rettangolo 12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4828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A87D1D8-8C09-4F08-A895-767D7DB69AA8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584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1D458C-8AB5-40D2-B916-60E844EFEC9E}" type="slidenum">
              <a:rPr lang="it-IT"/>
              <a:pPr>
                <a:defRPr/>
              </a:pPr>
              <a:t>22</a:t>
            </a:fld>
            <a:endParaRPr lang="it-IT" dirty="0"/>
          </a:p>
        </p:txBody>
      </p:sp>
      <p:sp>
        <p:nvSpPr>
          <p:cNvPr id="35844" name="Titolo 1"/>
          <p:cNvSpPr>
            <a:spLocks noGrp="1"/>
          </p:cNvSpPr>
          <p:nvPr>
            <p:ph type="title"/>
          </p:nvPr>
        </p:nvSpPr>
        <p:spPr>
          <a:xfrm>
            <a:off x="1604963" y="365125"/>
            <a:ext cx="9367837" cy="1325563"/>
          </a:xfrm>
        </p:spPr>
        <p:txBody>
          <a:bodyPr/>
          <a:lstStyle/>
          <a:p>
            <a:pPr algn="just" eaLnBrk="1" hangingPunct="1"/>
            <a:r>
              <a:rPr lang="it-IT" sz="3200" b="1" smtClean="0">
                <a:latin typeface="Beirut"/>
                <a:ea typeface="Beirut"/>
                <a:cs typeface="Beirut"/>
              </a:rPr>
              <a:t>Come sono definite e valutate le fusioni di successo nella letteratura di ricerca</a:t>
            </a:r>
          </a:p>
        </p:txBody>
      </p:sp>
      <p:pic>
        <p:nvPicPr>
          <p:cNvPr id="35845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0" y="1387475"/>
            <a:ext cx="286385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1863" y="4738688"/>
            <a:ext cx="76327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ttangolo 6"/>
          <p:cNvSpPr>
            <a:spLocks noChangeArrowheads="1"/>
          </p:cNvSpPr>
          <p:nvPr/>
        </p:nvSpPr>
        <p:spPr bwMode="auto">
          <a:xfrm>
            <a:off x="1689100" y="4835525"/>
            <a:ext cx="20510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>
                <a:latin typeface="Beirut"/>
                <a:ea typeface="Beirut"/>
                <a:cs typeface="Beirut"/>
              </a:rPr>
              <a:t>Il giudizio di fusione riuscita da parte del management o dei professionisti fa riferimento a criteri diversi</a:t>
            </a:r>
          </a:p>
        </p:txBody>
      </p:sp>
      <p:sp>
        <p:nvSpPr>
          <p:cNvPr id="35848" name="CasellaDiTesto 7"/>
          <p:cNvSpPr txBox="1">
            <a:spLocks noChangeArrowheads="1"/>
          </p:cNvSpPr>
          <p:nvPr/>
        </p:nvSpPr>
        <p:spPr bwMode="auto">
          <a:xfrm>
            <a:off x="4398963" y="1365250"/>
            <a:ext cx="668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Beirut"/>
                <a:ea typeface="Beirut"/>
                <a:cs typeface="Beirut"/>
              </a:rPr>
              <a:t>Gli studi considerati non forniscono una definizione di fusione di successo e manca tra gli autori un consenso su ciò che possa costituire un successo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000500" y="2311400"/>
            <a:ext cx="765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Beirut" charset="-78"/>
                <a:ea typeface="Beirut" charset="-78"/>
                <a:cs typeface="Beirut" charset="-78"/>
              </a:rPr>
              <a:t>I motivi principali che sono portati a sostegno delle fusioni sono: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1600" b="1" dirty="0">
                <a:latin typeface="Beirut" charset="-78"/>
                <a:ea typeface="Beirut" charset="-78"/>
                <a:cs typeface="Beirut" charset="-78"/>
              </a:rPr>
              <a:t>Ridurre i costi complessivi rispetto a quelli sostenuti per le organizzazioni separate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1600" b="1" dirty="0">
                <a:latin typeface="Beirut" charset="-78"/>
                <a:ea typeface="Beirut" charset="-78"/>
                <a:cs typeface="Beirut" charset="-78"/>
              </a:rPr>
              <a:t>Aumentare le quote di mercato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1600" b="1" dirty="0">
                <a:latin typeface="Beirut" charset="-78"/>
                <a:ea typeface="Beirut" charset="-78"/>
                <a:cs typeface="Beirut" charset="-78"/>
              </a:rPr>
              <a:t>Migliorare l’accesso ai finanziamenti per investimenti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1600" b="1" dirty="0">
                <a:latin typeface="Beirut" charset="-78"/>
                <a:ea typeface="Beirut" charset="-78"/>
                <a:cs typeface="Beirut" charset="-78"/>
              </a:rPr>
              <a:t>Aumentare la produttività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1600" b="1" dirty="0">
                <a:latin typeface="Beirut" charset="-78"/>
                <a:ea typeface="Beirut" charset="-78"/>
                <a:cs typeface="Beirut" charset="-78"/>
              </a:rPr>
              <a:t>Ridurre le duplicazioni di servizi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1600" b="1" dirty="0">
                <a:latin typeface="Beirut" charset="-78"/>
                <a:ea typeface="Beirut" charset="-78"/>
                <a:cs typeface="Beirut" charset="-78"/>
              </a:rPr>
              <a:t>Espandere l’accesso alle cure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1600" b="1" dirty="0">
                <a:latin typeface="Beirut" charset="-78"/>
                <a:ea typeface="Beirut" charset="-78"/>
                <a:cs typeface="Beirut" charset="-78"/>
              </a:rPr>
              <a:t>Migliorare l’assistenza specialistica e la qualità delle cure</a:t>
            </a:r>
          </a:p>
        </p:txBody>
      </p:sp>
      <p:sp>
        <p:nvSpPr>
          <p:cNvPr id="35850" name="Rettangolo 9"/>
          <p:cNvSpPr>
            <a:spLocks noChangeArrowheads="1"/>
          </p:cNvSpPr>
          <p:nvPr/>
        </p:nvSpPr>
        <p:spPr bwMode="auto">
          <a:xfrm>
            <a:off x="1644650" y="4270375"/>
            <a:ext cx="2163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Beirut"/>
                <a:ea typeface="Beirut"/>
                <a:cs typeface="Beirut"/>
              </a:rPr>
              <a:t>Health Research Board </a:t>
            </a:r>
          </a:p>
          <a:p>
            <a:r>
              <a:rPr lang="it-IT" sz="1200">
                <a:latin typeface="Beirut"/>
                <a:ea typeface="Beirut"/>
                <a:cs typeface="Beirut"/>
              </a:rPr>
              <a:t>Dublin 2015 </a:t>
            </a:r>
          </a:p>
        </p:txBody>
      </p:sp>
      <p:grpSp>
        <p:nvGrpSpPr>
          <p:cNvPr id="35851" name="Gruppo 11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4" name="Rettangolo 13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5853" name="Immagin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541BC1D-E9F9-4C28-816E-92C3AEBECF36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6866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30ED7-5F76-43A9-84A2-52770C8E22D1}" type="slidenum">
              <a:rPr lang="it-IT"/>
              <a:pPr>
                <a:defRPr/>
              </a:pPr>
              <a:t>23</a:t>
            </a:fld>
            <a:endParaRPr lang="it-IT" dirty="0"/>
          </a:p>
        </p:txBody>
      </p:sp>
      <p:sp>
        <p:nvSpPr>
          <p:cNvPr id="36868" name="Titolo 1"/>
          <p:cNvSpPr>
            <a:spLocks noGrp="1"/>
          </p:cNvSpPr>
          <p:nvPr>
            <p:ph type="title"/>
          </p:nvPr>
        </p:nvSpPr>
        <p:spPr>
          <a:xfrm>
            <a:off x="3386138" y="365125"/>
            <a:ext cx="7967662" cy="1325563"/>
          </a:xfrm>
        </p:spPr>
        <p:txBody>
          <a:bodyPr/>
          <a:lstStyle/>
          <a:p>
            <a:pPr eaLnBrk="1" hangingPunct="1"/>
            <a:r>
              <a:rPr lang="it-IT" sz="3200" b="1" smtClean="0">
                <a:solidFill>
                  <a:schemeClr val="folHlink"/>
                </a:solidFill>
                <a:latin typeface="Beirut"/>
                <a:ea typeface="Beirut"/>
                <a:cs typeface="Beirut"/>
              </a:rPr>
              <a:t>Conclusioni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16075" y="1681163"/>
            <a:ext cx="8959850" cy="4760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Nei processi di fusione la distanza tra il management e il personale di assistenza rappresenta una minaccia più grande di qualsiasi differenza culturale tra le organizzazioni che si fondono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t-IT" b="1" dirty="0">
              <a:latin typeface="Beirut" charset="-78"/>
              <a:ea typeface="Beirut" charset="-78"/>
              <a:cs typeface="Beirut" charset="-78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Quattro ostacoli principali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Esclusione del personale di assistenza dalla partecipazione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Impedire al personale di influenzare il processo decisionale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Compromissione dell’identità culturale/valoriale dei professionisti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Incapacità a superare le differenze culturali/valoriali delle organizzazioni coinvolte nel processo di fusione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t-IT" b="1" dirty="0">
              <a:latin typeface="Beirut" charset="-78"/>
              <a:ea typeface="Beirut" charset="-78"/>
              <a:cs typeface="Beirut" charset="-78"/>
            </a:endParaRPr>
          </a:p>
          <a:p>
            <a:pPr marL="355600" lvl="1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Tre fattori facilitanti</a:t>
            </a:r>
          </a:p>
          <a:p>
            <a:pPr marL="812800" lvl="2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Favorire la comunicazione, il dialogo partecipativo tra management e personale di assistenza</a:t>
            </a:r>
          </a:p>
          <a:p>
            <a:pPr marL="812800" lvl="2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Consentire al personale di assistenza di concorrere al processo decisionale</a:t>
            </a:r>
          </a:p>
          <a:p>
            <a:pPr marL="812800" lvl="2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b="1" dirty="0">
                <a:latin typeface="Beirut" charset="-78"/>
                <a:ea typeface="Beirut" charset="-78"/>
                <a:cs typeface="Beirut" charset="-78"/>
              </a:rPr>
              <a:t>Enfatizzare la centralità dell’assistenza, l’autonomia nella pratica assistenziale, il rispetto e la partità di trattamento</a:t>
            </a:r>
          </a:p>
        </p:txBody>
      </p:sp>
      <p:pic>
        <p:nvPicPr>
          <p:cNvPr id="36870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32975" y="493713"/>
            <a:ext cx="1241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71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1" name="Rettangolo 10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6873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E20419F-AF70-438E-91DA-4339C5D0AF8B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7890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5D6C4-AC93-4F3E-A203-8DD078B33D9E}" type="slidenum">
              <a:rPr lang="it-IT"/>
              <a:pPr>
                <a:defRPr/>
              </a:pPr>
              <a:t>24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713" y="365125"/>
            <a:ext cx="9247187" cy="13255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/>
            </a:r>
            <a:b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</a:br>
            <a:r>
              <a:rPr lang="it-IT" sz="3200" b="1" dirty="0" err="1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Fusions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 </a:t>
            </a:r>
            <a:r>
              <a:rPr lang="it-IT" sz="32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et regroupements hospitaliers : quel bilan pour les 15 dernières années? 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/>
            </a:r>
            <a:b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</a:b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802063" y="1595438"/>
            <a:ext cx="7010400" cy="4760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Beirut" charset="-78"/>
                <a:ea typeface="Beirut" charset="-78"/>
                <a:cs typeface="Beirut" charset="-78"/>
              </a:rPr>
              <a:t>La letteratura manageriale sulle fusioni offre un bilancio in chiaro-scuro. Tutti gli studi concordano su due punti:</a:t>
            </a:r>
          </a:p>
          <a:p>
            <a:pPr marL="342900" indent="-342900"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latin typeface="Beirut" charset="-78"/>
                <a:ea typeface="Beirut" charset="-78"/>
                <a:cs typeface="Beirut" charset="-78"/>
              </a:rPr>
              <a:t>Un numero significativo di fusioni fallisce</a:t>
            </a:r>
          </a:p>
          <a:p>
            <a:pPr marL="342900" indent="-342900"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latin typeface="Beirut" charset="-78"/>
                <a:ea typeface="Beirut" charset="-78"/>
                <a:cs typeface="Beirut" charset="-78"/>
              </a:rPr>
              <a:t>Nella maggioranza dei casi la fusione non sembra aver migliorato significativamente la situazione della nuova organizzazione rispetto sia rispetto alle organizzazioni preesistenti sia rispetto alle altre organizzazioni del settore. </a:t>
            </a:r>
          </a:p>
          <a:p>
            <a:pPr marL="342900" indent="-342900"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endParaRPr lang="en-US" b="1" dirty="0">
              <a:solidFill>
                <a:srgbClr val="000000"/>
              </a:solidFill>
              <a:latin typeface="Beirut" charset="-78"/>
              <a:ea typeface="Beirut" charset="-78"/>
              <a:cs typeface="Beirut" charset="-78"/>
            </a:endParaRPr>
          </a:p>
          <a:p>
            <a:pPr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Beirut" charset="-78"/>
                <a:ea typeface="Beirut" charset="-78"/>
                <a:cs typeface="Beirut" charset="-78"/>
              </a:rPr>
              <a:t>Tre tipi di cause concorrono a spiegare il fallimento di un processo di fusione:</a:t>
            </a:r>
          </a:p>
          <a:p>
            <a:pPr marL="342900" indent="-342900"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latin typeface="Beirut" charset="-78"/>
                <a:ea typeface="Beirut" charset="-78"/>
                <a:cs typeface="Beirut" charset="-78"/>
              </a:rPr>
              <a:t>Ragioni di logica strategica: il bersaglio è mal scelto</a:t>
            </a:r>
          </a:p>
          <a:p>
            <a:pPr marL="342900" indent="-342900"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latin typeface="Beirut" charset="-78"/>
                <a:ea typeface="Beirut" charset="-78"/>
                <a:cs typeface="Beirut" charset="-78"/>
              </a:rPr>
              <a:t>Ragioni manageriali: il processo di fusione è mal gestito</a:t>
            </a:r>
          </a:p>
          <a:p>
            <a:pPr marL="342900" indent="-342900"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latin typeface="Beirut" charset="-78"/>
                <a:ea typeface="Beirut" charset="-78"/>
                <a:cs typeface="Beirut" charset="-78"/>
              </a:rPr>
              <a:t>Ragioni finanziarie: il costo della fusione è troppo elevato</a:t>
            </a:r>
          </a:p>
          <a:p>
            <a:pPr marL="342900" indent="-342900" algn="just" fontAlgn="auto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endParaRPr lang="en-US" b="1" dirty="0">
              <a:solidFill>
                <a:srgbClr val="000000"/>
              </a:solidFill>
              <a:latin typeface="Beirut" charset="-78"/>
              <a:ea typeface="Beirut" charset="-78"/>
              <a:cs typeface="Beirut" charset="-78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latin typeface="Beirut" charset="-78"/>
              <a:ea typeface="Beirut" charset="-78"/>
              <a:cs typeface="Beirut" charset="-78"/>
            </a:endParaRPr>
          </a:p>
        </p:txBody>
      </p:sp>
      <p:grpSp>
        <p:nvGrpSpPr>
          <p:cNvPr id="37894" name="Gruppo 5"/>
          <p:cNvGrpSpPr>
            <a:grpSpLocks/>
          </p:cNvGrpSpPr>
          <p:nvPr/>
        </p:nvGrpSpPr>
        <p:grpSpPr bwMode="auto">
          <a:xfrm>
            <a:off x="1604963" y="1690688"/>
            <a:ext cx="2197100" cy="2959100"/>
            <a:chOff x="657098" y="1998218"/>
            <a:chExt cx="2197100" cy="2959100"/>
          </a:xfrm>
        </p:grpSpPr>
        <p:pic>
          <p:nvPicPr>
            <p:cNvPr id="37898" name="Immagin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7098" y="1998218"/>
              <a:ext cx="2197100" cy="295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CasellaDiTesto 3"/>
            <p:cNvSpPr txBox="1">
              <a:spLocks noChangeArrowheads="1"/>
            </p:cNvSpPr>
            <p:nvPr/>
          </p:nvSpPr>
          <p:spPr bwMode="auto">
            <a:xfrm>
              <a:off x="1976283" y="3477768"/>
              <a:ext cx="5164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Beirut"/>
                  <a:ea typeface="Beirut"/>
                  <a:cs typeface="Beirut"/>
                </a:rPr>
                <a:t>2012</a:t>
              </a:r>
            </a:p>
          </p:txBody>
        </p:sp>
      </p:grpSp>
      <p:grpSp>
        <p:nvGrpSpPr>
          <p:cNvPr id="37895" name="Gruppo 12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4" name="Rettangolo 13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7897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20BC2DA-B6C7-44B1-BEF5-2331E8645D20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3891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DCDC3-331A-4E5E-9E16-4D6E06976EB7}" type="slidenum">
              <a:rPr lang="it-IT"/>
              <a:pPr>
                <a:defRPr/>
              </a:pPr>
              <a:t>25</a:t>
            </a:fld>
            <a:endParaRPr lang="it-IT" dirty="0"/>
          </a:p>
        </p:txBody>
      </p:sp>
      <p:sp>
        <p:nvSpPr>
          <p:cNvPr id="36869" name="Rettangolo 2"/>
          <p:cNvSpPr>
            <a:spLocks noChangeArrowheads="1"/>
          </p:cNvSpPr>
          <p:nvPr/>
        </p:nvSpPr>
        <p:spPr bwMode="auto">
          <a:xfrm>
            <a:off x="1763713" y="1449388"/>
            <a:ext cx="8882062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1700"/>
              </a:lnSpc>
              <a:spcAft>
                <a:spcPts val="120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Beirut"/>
                <a:ea typeface="Beirut"/>
                <a:cs typeface="Beirut"/>
              </a:rPr>
              <a:t>Elementi importanti</a:t>
            </a:r>
            <a:endParaRPr lang="it-IT" sz="2000" b="1" dirty="0">
              <a:latin typeface="Beirut"/>
              <a:ea typeface="Beirut"/>
              <a:cs typeface="Beirut"/>
            </a:endParaRPr>
          </a:p>
          <a:p>
            <a:pPr marL="342900" indent="-342900" algn="just">
              <a:buFont typeface="Wingdings" charset="2"/>
              <a:buChar char="ü"/>
              <a:defRPr/>
            </a:pPr>
            <a:r>
              <a:rPr lang="en-US" sz="2000" b="1" dirty="0">
                <a:latin typeface="Beirut"/>
                <a:ea typeface="Beirut"/>
                <a:cs typeface="Beirut"/>
              </a:rPr>
              <a:t>-  la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grande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dimensione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 non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è</a:t>
            </a:r>
            <a:r>
              <a:rPr lang="en-US" sz="2000" b="1" dirty="0">
                <a:latin typeface="Beirut"/>
                <a:ea typeface="Beirut"/>
                <a:cs typeface="Beirut"/>
              </a:rPr>
              <a:t> un fine in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sè</a:t>
            </a:r>
            <a:r>
              <a:rPr lang="en-US" sz="2000" b="1" dirty="0">
                <a:latin typeface="Beirut"/>
                <a:ea typeface="Beirut"/>
                <a:cs typeface="Beirut"/>
              </a:rPr>
              <a:t>. In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molte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fusioni</a:t>
            </a:r>
            <a:r>
              <a:rPr lang="en-US" sz="2000" b="1" dirty="0">
                <a:latin typeface="Beirut"/>
                <a:ea typeface="Beirut"/>
                <a:cs typeface="Beirut"/>
              </a:rPr>
              <a:t> le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organizzazioni</a:t>
            </a:r>
            <a:r>
              <a:rPr lang="en-US" sz="2000" b="1" dirty="0">
                <a:latin typeface="Beirut"/>
                <a:ea typeface="Beirut"/>
                <a:cs typeface="Beirut"/>
              </a:rPr>
              <a:t> di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grandi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dimensioni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generano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costi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che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gli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sono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propri</a:t>
            </a:r>
            <a:r>
              <a:rPr lang="en-US" sz="2000" b="1" dirty="0">
                <a:latin typeface="Beirut"/>
                <a:ea typeface="Beirut"/>
                <a:cs typeface="Beirut"/>
              </a:rPr>
              <a:t> (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funzionamento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della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sede</a:t>
            </a:r>
            <a:r>
              <a:rPr lang="en-US" sz="2000" b="1" dirty="0">
                <a:latin typeface="Beirut"/>
                <a:ea typeface="Beirut"/>
                <a:cs typeface="Beirut"/>
              </a:rPr>
              <a:t>,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costi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dispositivi</a:t>
            </a:r>
            <a:r>
              <a:rPr lang="en-US" sz="2000" b="1" dirty="0">
                <a:latin typeface="Beirut"/>
                <a:ea typeface="Beirut"/>
                <a:cs typeface="Beirut"/>
              </a:rPr>
              <a:t> di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supervisione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 e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controllo</a:t>
            </a:r>
            <a:r>
              <a:rPr lang="en-US" sz="2000" b="1" dirty="0">
                <a:latin typeface="Beirut"/>
                <a:ea typeface="Beirut"/>
                <a:cs typeface="Beirut"/>
              </a:rPr>
              <a:t>,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gestione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delle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risorse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umane</a:t>
            </a:r>
            <a:r>
              <a:rPr lang="en-US" sz="2000" b="1" dirty="0">
                <a:latin typeface="Beirut"/>
                <a:ea typeface="Beirut"/>
                <a:cs typeface="Beirut"/>
              </a:rPr>
              <a:t>,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sistemi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informativi</a:t>
            </a:r>
            <a:r>
              <a:rPr lang="en-US" sz="2000" b="1" dirty="0">
                <a:latin typeface="Beirut"/>
                <a:ea typeface="Beirut"/>
                <a:cs typeface="Beirut"/>
              </a:rPr>
              <a:t>,..) e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rischi</a:t>
            </a:r>
            <a:r>
              <a:rPr lang="en-US" sz="2000" b="1" dirty="0">
                <a:latin typeface="Beirut"/>
                <a:ea typeface="Beirut"/>
                <a:cs typeface="Beirut"/>
              </a:rPr>
              <a:t> da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complessità</a:t>
            </a:r>
            <a:r>
              <a:rPr lang="en-US" sz="2000" b="1" dirty="0">
                <a:latin typeface="Beirut"/>
                <a:ea typeface="Beirut"/>
                <a:cs typeface="Beirut"/>
              </a:rPr>
              <a:t>/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complicazione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 (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buricratizzazione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,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mancanza</a:t>
            </a:r>
            <a:r>
              <a:rPr lang="en-US" sz="2000" b="1" dirty="0">
                <a:latin typeface="Beirut"/>
                <a:ea typeface="Beirut"/>
                <a:cs typeface="Beirut"/>
              </a:rPr>
              <a:t> di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chiarezza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nella</a:t>
            </a:r>
            <a:r>
              <a:rPr lang="en-US" sz="2000" b="1" dirty="0">
                <a:latin typeface="Beirut"/>
                <a:ea typeface="Beirut"/>
                <a:cs typeface="Beirut"/>
              </a:rPr>
              <a:t> governance,..)</a:t>
            </a:r>
          </a:p>
          <a:p>
            <a:pPr marL="342900" indent="-342900" algn="just">
              <a:buFont typeface="Wingdings" charset="2"/>
              <a:buChar char="ü"/>
              <a:defRPr/>
            </a:pPr>
            <a:r>
              <a:rPr lang="en-US" sz="2000" b="1" dirty="0">
                <a:latin typeface="Beirut"/>
                <a:ea typeface="Beirut"/>
                <a:cs typeface="Beirut"/>
              </a:rPr>
              <a:t> </a:t>
            </a:r>
            <a:endParaRPr lang="it-IT" sz="2000" b="1" dirty="0">
              <a:latin typeface="Beirut"/>
              <a:ea typeface="Beirut"/>
              <a:cs typeface="Beirut"/>
            </a:endParaRPr>
          </a:p>
          <a:p>
            <a:pPr marL="342900" indent="-342900" algn="just">
              <a:buFont typeface="Wingdings" charset="2"/>
              <a:buChar char="ü"/>
              <a:defRPr/>
            </a:pPr>
            <a:r>
              <a:rPr lang="en-US" sz="2000" b="1" dirty="0">
                <a:latin typeface="Beirut"/>
                <a:ea typeface="Beirut"/>
                <a:cs typeface="Beirut"/>
              </a:rPr>
              <a:t>-  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il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processo</a:t>
            </a:r>
            <a:r>
              <a:rPr lang="en-US" sz="2000" b="1" dirty="0">
                <a:latin typeface="Beirut"/>
                <a:ea typeface="Beirut"/>
                <a:cs typeface="Beirut"/>
              </a:rPr>
              <a:t> di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fusione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deve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iscriversi</a:t>
            </a:r>
            <a:r>
              <a:rPr lang="en-US" sz="2000" b="1" dirty="0">
                <a:latin typeface="Beirut"/>
                <a:ea typeface="Beirut"/>
                <a:cs typeface="Beirut"/>
              </a:rPr>
              <a:t> in un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quadro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strategico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solidamente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definito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sul</a:t>
            </a:r>
            <a:r>
              <a:rPr lang="en-US" sz="2000" b="1" dirty="0">
                <a:latin typeface="Beirut"/>
                <a:ea typeface="Beirut"/>
                <a:cs typeface="Beirut"/>
              </a:rPr>
              <a:t> piano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finanziario</a:t>
            </a:r>
            <a:r>
              <a:rPr lang="en-US" sz="2000" b="1" dirty="0">
                <a:latin typeface="Beirut"/>
                <a:ea typeface="Beirut"/>
                <a:cs typeface="Beirut"/>
              </a:rPr>
              <a:t>, ma non solo. Se la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fusione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realizza</a:t>
            </a:r>
            <a:r>
              <a:rPr lang="en-US" sz="2000" b="1" dirty="0">
                <a:latin typeface="Beirut"/>
                <a:ea typeface="Beirut"/>
                <a:cs typeface="Beirut"/>
              </a:rPr>
              <a:t> in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modo</a:t>
            </a:r>
            <a:r>
              <a:rPr lang="en-US" sz="2000" b="1" dirty="0">
                <a:latin typeface="Beirut"/>
                <a:ea typeface="Beirut"/>
                <a:cs typeface="Beirut"/>
              </a:rPr>
              <a:t> da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compromettere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il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rendimento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delle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organizzazioni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preesistenti</a:t>
            </a:r>
            <a:r>
              <a:rPr lang="en-US" sz="2000" b="1" dirty="0">
                <a:latin typeface="Beirut"/>
                <a:ea typeface="Beirut"/>
                <a:cs typeface="Beirut"/>
              </a:rPr>
              <a:t> o da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impedirne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il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miglioramento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senza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altro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apporto</a:t>
            </a:r>
            <a:r>
              <a:rPr lang="en-US" sz="2000" b="1" dirty="0">
                <a:latin typeface="Beirut"/>
                <a:ea typeface="Beirut"/>
                <a:cs typeface="Beirut"/>
              </a:rPr>
              <a:t> (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accessibilità</a:t>
            </a:r>
            <a:r>
              <a:rPr lang="en-US" sz="2000" b="1" dirty="0">
                <a:latin typeface="Beirut"/>
                <a:ea typeface="Beirut"/>
                <a:cs typeface="Beirut"/>
              </a:rPr>
              <a:t>,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mantenimento</a:t>
            </a:r>
            <a:r>
              <a:rPr lang="en-US" sz="2000" b="1" dirty="0">
                <a:latin typeface="Beirut"/>
                <a:ea typeface="Beirut"/>
                <a:cs typeface="Beirut"/>
              </a:rPr>
              <a:t> o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sviluppo</a:t>
            </a:r>
            <a:r>
              <a:rPr lang="en-US" sz="2000" b="1" dirty="0">
                <a:latin typeface="Beirut"/>
                <a:ea typeface="Beirut"/>
                <a:cs typeface="Beirut"/>
              </a:rPr>
              <a:t> di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un’offerta</a:t>
            </a:r>
            <a:r>
              <a:rPr lang="en-US" sz="2000" b="1" dirty="0">
                <a:latin typeface="Beirut"/>
                <a:ea typeface="Beirut"/>
                <a:cs typeface="Beirut"/>
              </a:rPr>
              <a:t> a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costi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sostenibili</a:t>
            </a:r>
            <a:r>
              <a:rPr lang="en-US" sz="2000" b="1" dirty="0">
                <a:latin typeface="Beirut"/>
                <a:ea typeface="Beirut"/>
                <a:cs typeface="Beirut"/>
              </a:rPr>
              <a:t>,..) 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costi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dell’operazione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oltrepassano</a:t>
            </a:r>
            <a:r>
              <a:rPr lang="en-US" sz="2000" b="1" dirty="0">
                <a:latin typeface="Beirut"/>
                <a:ea typeface="Beirut"/>
                <a:cs typeface="Beirut"/>
              </a:rPr>
              <a:t> 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guadagni</a:t>
            </a:r>
            <a:r>
              <a:rPr lang="en-US" sz="2000" b="1" dirty="0">
                <a:latin typeface="Beirut"/>
                <a:ea typeface="Beirut"/>
                <a:cs typeface="Beirut"/>
              </a:rPr>
              <a:t>. </a:t>
            </a:r>
            <a:endParaRPr lang="it-IT" sz="2000" b="1" dirty="0">
              <a:latin typeface="Beirut"/>
              <a:ea typeface="Beirut"/>
              <a:cs typeface="Beirut"/>
            </a:endParaRPr>
          </a:p>
          <a:p>
            <a:pPr marL="342900" indent="-342900" algn="just">
              <a:buFont typeface="Wingdings" charset="2"/>
              <a:buChar char="ü"/>
              <a:defRPr/>
            </a:pPr>
            <a:endParaRPr lang="en-US" sz="2000" b="1" dirty="0">
              <a:latin typeface="Beirut"/>
              <a:ea typeface="Beirut"/>
              <a:cs typeface="Beirut"/>
            </a:endParaRPr>
          </a:p>
          <a:p>
            <a:pPr marL="342900" indent="-342900" algn="just">
              <a:buFont typeface="Wingdings" charset="2"/>
              <a:buChar char="ü"/>
              <a:defRPr/>
            </a:pPr>
            <a:r>
              <a:rPr lang="en-US" sz="2000" b="1" dirty="0">
                <a:latin typeface="Beirut"/>
                <a:ea typeface="Beirut"/>
                <a:cs typeface="Beirut"/>
              </a:rPr>
              <a:t>-  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fattori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umani</a:t>
            </a:r>
            <a:r>
              <a:rPr lang="en-US" sz="2000" b="1" dirty="0">
                <a:latin typeface="Beirut"/>
                <a:ea typeface="Beirut"/>
                <a:cs typeface="Beirut"/>
              </a:rPr>
              <a:t> e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manageriali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sono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importanti</a:t>
            </a:r>
            <a:r>
              <a:rPr lang="en-US" sz="2000" b="1" dirty="0">
                <a:latin typeface="Beirut"/>
                <a:ea typeface="Beirut"/>
                <a:cs typeface="Beirut"/>
              </a:rPr>
              <a:t> in 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particolare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nella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fase</a:t>
            </a:r>
            <a:r>
              <a:rPr lang="en-US" sz="2000" b="1" dirty="0">
                <a:latin typeface="Beirut"/>
                <a:ea typeface="Beirut"/>
                <a:cs typeface="Beirut"/>
              </a:rPr>
              <a:t> di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costruzione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/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progettazione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della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nuova</a:t>
            </a:r>
            <a:r>
              <a:rPr lang="en-US" sz="2000" b="1" dirty="0">
                <a:latin typeface="Beirut"/>
                <a:ea typeface="Beirut"/>
                <a:cs typeface="Beirut"/>
              </a:rPr>
              <a:t> </a:t>
            </a:r>
            <a:r>
              <a:rPr lang="en-US" sz="2000" b="1" dirty="0" err="1">
                <a:latin typeface="Beirut"/>
                <a:ea typeface="Beirut"/>
                <a:cs typeface="Beirut"/>
              </a:rPr>
              <a:t>organizzazione</a:t>
            </a:r>
            <a:r>
              <a:rPr lang="en-US" sz="2000" b="1" dirty="0">
                <a:latin typeface="Beirut"/>
                <a:ea typeface="Beirut"/>
                <a:cs typeface="Beirut"/>
              </a:rPr>
              <a:t>. </a:t>
            </a:r>
            <a:endParaRPr lang="it-IT" sz="2000" b="1" dirty="0">
              <a:latin typeface="Beirut"/>
              <a:ea typeface="Beirut"/>
              <a:cs typeface="Beirut"/>
            </a:endParaRPr>
          </a:p>
        </p:txBody>
      </p:sp>
      <p:grpSp>
        <p:nvGrpSpPr>
          <p:cNvPr id="38917" name="Gruppo 9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1" name="Rettangolo 10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38919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8183563" y="6500813"/>
            <a:ext cx="2376487" cy="3127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 anchor="ctr">
            <a:normAutofit fontScale="92500" lnSpcReduction="10000"/>
          </a:bodyPr>
          <a:lstStyle/>
          <a:p>
            <a:pPr algn="ctr" defTabSz="958850">
              <a:defRPr/>
            </a:pPr>
            <a:endParaRPr lang="it-IT" dirty="0">
              <a:solidFill>
                <a:srgbClr val="003399"/>
              </a:solidFill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1981200" y="4797425"/>
          <a:ext cx="8507413" cy="1311275"/>
        </p:xfrm>
        <a:graphic>
          <a:graphicData uri="http://schemas.openxmlformats.org/drawingml/2006/table">
            <a:tbl>
              <a:tblPr/>
              <a:tblGrid>
                <a:gridCol w="1234498">
                  <a:extLst>
                    <a:ext uri="{9D8B030D-6E8A-4147-A177-3AD203B41FA5}"/>
                  </a:extLst>
                </a:gridCol>
                <a:gridCol w="792100">
                  <a:extLst>
                    <a:ext uri="{9D8B030D-6E8A-4147-A177-3AD203B41FA5}"/>
                  </a:extLst>
                </a:gridCol>
                <a:gridCol w="792100">
                  <a:extLst>
                    <a:ext uri="{9D8B030D-6E8A-4147-A177-3AD203B41FA5}"/>
                  </a:extLst>
                </a:gridCol>
                <a:gridCol w="792100">
                  <a:extLst>
                    <a:ext uri="{9D8B030D-6E8A-4147-A177-3AD203B41FA5}"/>
                  </a:extLst>
                </a:gridCol>
                <a:gridCol w="792100">
                  <a:extLst>
                    <a:ext uri="{9D8B030D-6E8A-4147-A177-3AD203B41FA5}"/>
                  </a:extLst>
                </a:gridCol>
                <a:gridCol w="792100">
                  <a:extLst>
                    <a:ext uri="{9D8B030D-6E8A-4147-A177-3AD203B41FA5}"/>
                  </a:extLst>
                </a:gridCol>
                <a:gridCol w="792100">
                  <a:extLst>
                    <a:ext uri="{9D8B030D-6E8A-4147-A177-3AD203B41FA5}"/>
                  </a:extLst>
                </a:gridCol>
                <a:gridCol w="792100">
                  <a:extLst>
                    <a:ext uri="{9D8B030D-6E8A-4147-A177-3AD203B41FA5}"/>
                  </a:extLst>
                </a:gridCol>
                <a:gridCol w="792100">
                  <a:extLst>
                    <a:ext uri="{9D8B030D-6E8A-4147-A177-3AD203B41FA5}"/>
                  </a:extLst>
                </a:gridCol>
                <a:gridCol w="936118">
                  <a:extLst>
                    <a:ext uri="{9D8B030D-6E8A-4147-A177-3AD203B41FA5}"/>
                  </a:extLst>
                </a:gridCol>
              </a:tblGrid>
              <a:tr h="526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"/>
                      <a:r>
                        <a:rPr lang="it-IT" sz="14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it-IT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Anno</a:t>
                      </a: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  <a:endParaRPr lang="it-I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it-I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it-I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it-I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it-I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it-I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79646"/>
                      </a:solidFill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it-IT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it-IT" sz="1400" b="1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Var</a:t>
                      </a:r>
                      <a:r>
                        <a:rPr lang="it-IT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%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it-IT" sz="1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2001-16</a:t>
                      </a: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852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Popolazione media per ASL 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"/>
                      <a:r>
                        <a:rPr lang="it-IT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292.450 </a:t>
                      </a:r>
                      <a:endParaRPr lang="it-IT" sz="1400" b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"/>
                      <a:r>
                        <a:rPr lang="it-IT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294.129 </a:t>
                      </a:r>
                      <a:endParaRPr lang="it-IT" sz="1400" b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"/>
                      <a:r>
                        <a:rPr lang="it-IT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317.734 </a:t>
                      </a:r>
                      <a:endParaRPr lang="it-IT" sz="1400" b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"/>
                      <a:r>
                        <a:rPr lang="it-IT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383.969 </a:t>
                      </a:r>
                      <a:endParaRPr lang="it-IT" sz="1400" b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"/>
                      <a:r>
                        <a:rPr lang="it-IT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413.290 </a:t>
                      </a:r>
                      <a:endParaRPr lang="it-IT" sz="1400" b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"/>
                      <a:r>
                        <a:rPr lang="it-IT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411.622 </a:t>
                      </a:r>
                      <a:endParaRPr lang="it-IT" sz="1400" b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437.379</a:t>
                      </a: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"/>
                      <a:r>
                        <a:rPr lang="it-IT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501.368</a:t>
                      </a:r>
                      <a:endParaRPr lang="it-IT" sz="1400" b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ctr"/>
                      <a:r>
                        <a:rPr lang="it-IT" sz="14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+70%</a:t>
                      </a:r>
                      <a:endParaRPr lang="it-IT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49" marB="0"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1036" name="Object 12"/>
          <p:cNvGraphicFramePr>
            <a:graphicFrameLocks/>
          </p:cNvGraphicFramePr>
          <p:nvPr/>
        </p:nvGraphicFramePr>
        <p:xfrm>
          <a:off x="1827213" y="1074738"/>
          <a:ext cx="8207375" cy="3613150"/>
        </p:xfrm>
        <a:graphic>
          <a:graphicData uri="http://schemas.openxmlformats.org/presentationml/2006/ole">
            <p:oleObj spid="_x0000_s1036" name="Grafico" r:id="rId3" imgW="8212024" imgH="3621338" progId="Excel.Chart.8">
              <p:embed/>
            </p:oleObj>
          </a:graphicData>
        </a:graphic>
      </p:graphicFrame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5343525" y="1138238"/>
            <a:ext cx="178276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it-IT" sz="1400" kern="0" dirty="0">
                <a:solidFill>
                  <a:srgbClr val="002060"/>
                </a:solidFill>
                <a:cs typeface="Arial" panose="020B0604020202020204" pitchFamily="34" charset="0"/>
              </a:rPr>
              <a:t>Spinta prevalente  dei </a:t>
            </a:r>
            <a:r>
              <a:rPr lang="it-IT" sz="1400" kern="0" dirty="0" err="1">
                <a:solidFill>
                  <a:srgbClr val="002060"/>
                </a:solidFill>
                <a:cs typeface="Arial" panose="020B0604020202020204" pitchFamily="34" charset="0"/>
              </a:rPr>
              <a:t>PdR</a:t>
            </a:r>
            <a:endParaRPr lang="it-IT" sz="1400" kern="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it-IT" sz="1400" kern="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514350" indent="-514350">
              <a:spcBef>
                <a:spcPct val="20000"/>
              </a:spcBef>
              <a:buFontTx/>
              <a:buChar char="•"/>
              <a:defRPr/>
            </a:pPr>
            <a:endParaRPr lang="it-IT" sz="1400" kern="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Triangolo isoscele 8"/>
          <p:cNvSpPr/>
          <p:nvPr/>
        </p:nvSpPr>
        <p:spPr bwMode="auto">
          <a:xfrm rot="10800000">
            <a:off x="5191125" y="1736725"/>
            <a:ext cx="1812925" cy="160338"/>
          </a:xfrm>
          <a:prstGeom prst="triangle">
            <a:avLst/>
          </a:prstGeom>
          <a:solidFill>
            <a:schemeClr val="bg1"/>
          </a:solidFill>
          <a:ln w="1905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36000" tIns="36000" rIns="36000" bIns="36000" anchor="ctr">
            <a:normAutofit fontScale="25000" lnSpcReduction="20000"/>
          </a:bodyPr>
          <a:lstStyle/>
          <a:p>
            <a:pPr algn="ctr" defTabSz="958850">
              <a:defRPr/>
            </a:pPr>
            <a:endParaRPr lang="it-IT" dirty="0">
              <a:solidFill>
                <a:srgbClr val="003399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7967663" y="1196975"/>
            <a:ext cx="23764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it-IT" sz="1400" kern="0" dirty="0">
                <a:solidFill>
                  <a:srgbClr val="002060"/>
                </a:solidFill>
                <a:cs typeface="Arial" panose="020B0604020202020204" pitchFamily="34" charset="0"/>
              </a:rPr>
              <a:t>Si riorganizzano anche i SSR in equilibrio, sulla spinta di politiche regionali</a:t>
            </a:r>
          </a:p>
          <a:p>
            <a:pPr>
              <a:spcBef>
                <a:spcPct val="20000"/>
              </a:spcBef>
              <a:defRPr/>
            </a:pPr>
            <a:endParaRPr lang="it-IT" sz="1400" kern="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514350" indent="-514350">
              <a:spcBef>
                <a:spcPct val="20000"/>
              </a:spcBef>
              <a:buFontTx/>
              <a:buChar char="•"/>
              <a:defRPr/>
            </a:pPr>
            <a:endParaRPr lang="it-IT" sz="1400" kern="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Triangolo isoscele 13"/>
          <p:cNvSpPr/>
          <p:nvPr/>
        </p:nvSpPr>
        <p:spPr bwMode="auto">
          <a:xfrm rot="10800000">
            <a:off x="8139113" y="2095500"/>
            <a:ext cx="1812925" cy="160338"/>
          </a:xfrm>
          <a:prstGeom prst="triangle">
            <a:avLst/>
          </a:prstGeom>
          <a:solidFill>
            <a:schemeClr val="bg1"/>
          </a:solidFill>
          <a:ln w="1905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36000" tIns="36000" rIns="36000" bIns="36000" anchor="ctr">
            <a:normAutofit fontScale="25000" lnSpcReduction="20000"/>
          </a:bodyPr>
          <a:lstStyle/>
          <a:p>
            <a:pPr algn="ctr" defTabSz="958850">
              <a:defRPr/>
            </a:pPr>
            <a:endParaRPr lang="it-IT" dirty="0">
              <a:solidFill>
                <a:srgbClr val="003399"/>
              </a:solidFill>
            </a:endParaRPr>
          </a:p>
        </p:txBody>
      </p:sp>
      <p:sp>
        <p:nvSpPr>
          <p:cNvPr id="1079" name="Titolo 2"/>
          <p:cNvSpPr>
            <a:spLocks noGrp="1"/>
          </p:cNvSpPr>
          <p:nvPr>
            <p:ph type="title"/>
          </p:nvPr>
        </p:nvSpPr>
        <p:spPr>
          <a:xfrm>
            <a:off x="1638300" y="171450"/>
            <a:ext cx="8915400" cy="1143000"/>
          </a:xfrm>
        </p:spPr>
        <p:txBody>
          <a:bodyPr/>
          <a:lstStyle/>
          <a:p>
            <a:r>
              <a:rPr lang="it-IT" altLang="it-IT" sz="3600" smtClean="0">
                <a:solidFill>
                  <a:srgbClr val="0C5AA4"/>
                </a:solidFill>
              </a:rPr>
              <a:t>I processi di accentramento</a:t>
            </a:r>
          </a:p>
        </p:txBody>
      </p:sp>
      <p:grpSp>
        <p:nvGrpSpPr>
          <p:cNvPr id="1080" name="Gruppo 9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1" name="Rettangolo 10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1082" name="Immagin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580E315-78BC-40F4-8627-2D285AF530BB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41986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2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A9D6C-38F5-46E5-873A-7448CBDE48C0}" type="slidenum">
              <a:rPr lang="it-IT"/>
              <a:pPr>
                <a:defRPr/>
              </a:pPr>
              <a:t>27</a:t>
            </a:fld>
            <a:endParaRPr lang="it-IT" dirty="0"/>
          </a:p>
        </p:txBody>
      </p:sp>
      <p:sp>
        <p:nvSpPr>
          <p:cNvPr id="37892" name="Titolo 1"/>
          <p:cNvSpPr>
            <a:spLocks noGrp="1"/>
          </p:cNvSpPr>
          <p:nvPr>
            <p:ph type="title"/>
          </p:nvPr>
        </p:nvSpPr>
        <p:spPr>
          <a:xfrm>
            <a:off x="1763713" y="365125"/>
            <a:ext cx="9590087" cy="1325563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Fusioni: retorica </a:t>
            </a:r>
            <a:r>
              <a:rPr lang="it-IT" sz="3200" b="1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e realtà</a:t>
            </a:r>
          </a:p>
        </p:txBody>
      </p:sp>
      <p:sp>
        <p:nvSpPr>
          <p:cNvPr id="41989" name="CasellaDiTesto 2"/>
          <p:cNvSpPr txBox="1">
            <a:spLocks noChangeArrowheads="1"/>
          </p:cNvSpPr>
          <p:nvPr/>
        </p:nvSpPr>
        <p:spPr bwMode="auto">
          <a:xfrm>
            <a:off x="1763713" y="1820863"/>
            <a:ext cx="85582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b="1">
                <a:latin typeface="Beirut"/>
                <a:ea typeface="Beirut"/>
                <a:cs typeface="Beirut"/>
              </a:rPr>
              <a:t>I problemi che pongono le fusioni sono spesso sottostimati. La “ricostruzione” delle pratiche nella nuova organizzazione richiede soldi e tempo. Entrambe risorse rare, soprattutto in un contesto nel quale le fusioni sono viste come il cammino che conduce rapidamente alla razionalizzazione</a:t>
            </a:r>
          </a:p>
        </p:txBody>
      </p:sp>
      <p:grpSp>
        <p:nvGrpSpPr>
          <p:cNvPr id="41990" name="Gruppo 25"/>
          <p:cNvGrpSpPr>
            <a:grpSpLocks/>
          </p:cNvGrpSpPr>
          <p:nvPr/>
        </p:nvGrpSpPr>
        <p:grpSpPr bwMode="auto">
          <a:xfrm>
            <a:off x="2495550" y="3106738"/>
            <a:ext cx="6943725" cy="3313112"/>
            <a:chOff x="599768" y="3735402"/>
            <a:chExt cx="6943415" cy="3313223"/>
          </a:xfrm>
        </p:grpSpPr>
        <p:pic>
          <p:nvPicPr>
            <p:cNvPr id="41994" name="Immagin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00981" y="3932863"/>
              <a:ext cx="5253498" cy="1469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5" name="Immagin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00981" y="5402006"/>
              <a:ext cx="5253498" cy="1646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6" name="CasellaDiTesto 6"/>
            <p:cNvSpPr txBox="1">
              <a:spLocks noChangeArrowheads="1"/>
            </p:cNvSpPr>
            <p:nvPr/>
          </p:nvSpPr>
          <p:spPr bwMode="auto">
            <a:xfrm>
              <a:off x="599768" y="4562253"/>
              <a:ext cx="11736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Calibri" pitchFamily="34" charset="0"/>
                </a:rPr>
                <a:t>La retorica</a:t>
              </a:r>
            </a:p>
          </p:txBody>
        </p:sp>
        <p:sp>
          <p:nvSpPr>
            <p:cNvPr id="41997" name="CasellaDiTesto 7"/>
            <p:cNvSpPr txBox="1">
              <a:spLocks noChangeArrowheads="1"/>
            </p:cNvSpPr>
            <p:nvPr/>
          </p:nvSpPr>
          <p:spPr bwMode="auto">
            <a:xfrm>
              <a:off x="2197510" y="3735402"/>
              <a:ext cx="7312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Calibri" pitchFamily="34" charset="0"/>
                </a:rPr>
                <a:t>Prima</a:t>
              </a:r>
            </a:p>
          </p:txBody>
        </p:sp>
        <p:sp>
          <p:nvSpPr>
            <p:cNvPr id="41998" name="CasellaDiTesto 8"/>
            <p:cNvSpPr txBox="1">
              <a:spLocks noChangeArrowheads="1"/>
            </p:cNvSpPr>
            <p:nvPr/>
          </p:nvSpPr>
          <p:spPr bwMode="auto">
            <a:xfrm>
              <a:off x="5418787" y="3735402"/>
              <a:ext cx="7457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Calibri" pitchFamily="34" charset="0"/>
                </a:rPr>
                <a:t>Dopo </a:t>
              </a:r>
            </a:p>
          </p:txBody>
        </p:sp>
        <p:sp>
          <p:nvSpPr>
            <p:cNvPr id="10" name="Ovale 9"/>
            <p:cNvSpPr/>
            <p:nvPr/>
          </p:nvSpPr>
          <p:spPr>
            <a:xfrm>
              <a:off x="6165295" y="4562517"/>
              <a:ext cx="893723" cy="83981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765262" y="5640466"/>
              <a:ext cx="1777921" cy="3063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  <a:latin typeface="Beirut" charset="-78"/>
                  <a:ea typeface="Beirut" charset="-78"/>
                  <a:cs typeface="Beirut" charset="-78"/>
                </a:rPr>
                <a:t>Duplicazioni e sprechi</a:t>
              </a:r>
            </a:p>
          </p:txBody>
        </p:sp>
        <p:sp>
          <p:nvSpPr>
            <p:cNvPr id="12" name="Ovale 11"/>
            <p:cNvSpPr/>
            <p:nvPr/>
          </p:nvSpPr>
          <p:spPr>
            <a:xfrm>
              <a:off x="6165295" y="6265962"/>
              <a:ext cx="788953" cy="78266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2002" name="CasellaDiTesto 20"/>
            <p:cNvSpPr txBox="1">
              <a:spLocks noChangeArrowheads="1"/>
            </p:cNvSpPr>
            <p:nvPr/>
          </p:nvSpPr>
          <p:spPr bwMode="auto">
            <a:xfrm>
              <a:off x="599768" y="6096250"/>
              <a:ext cx="9868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Calibri" pitchFamily="34" charset="0"/>
                </a:rPr>
                <a:t>La realtà</a:t>
              </a:r>
            </a:p>
          </p:txBody>
        </p:sp>
        <p:cxnSp>
          <p:nvCxnSpPr>
            <p:cNvPr id="23" name="Connettore 2 22"/>
            <p:cNvCxnSpPr/>
            <p:nvPr/>
          </p:nvCxnSpPr>
          <p:spPr>
            <a:xfrm flipV="1">
              <a:off x="6654223" y="5402333"/>
              <a:ext cx="0" cy="2381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>
              <a:stCxn id="11" idx="2"/>
            </p:cNvCxnSpPr>
            <p:nvPr/>
          </p:nvCxnSpPr>
          <p:spPr>
            <a:xfrm>
              <a:off x="6654223" y="5946863"/>
              <a:ext cx="0" cy="2778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991" name="Gruppo 21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24" name="Rettangolo 23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41993" name="Immagin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13DA840-BE60-4817-B46C-CBA030BBDC89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43010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345B1-89DE-480D-8735-166246E3C96F}" type="slidenum">
              <a:rPr lang="it-IT"/>
              <a:pPr>
                <a:defRPr/>
              </a:pPr>
              <a:t>28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963" y="455613"/>
            <a:ext cx="9291637" cy="13255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Evitare che la fusione esiti in confusione e che “si getti il bambino con l’acqua sporca”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grpSp>
        <p:nvGrpSpPr>
          <p:cNvPr id="43013" name="Gruppo 10"/>
          <p:cNvGrpSpPr>
            <a:grpSpLocks/>
          </p:cNvGrpSpPr>
          <p:nvPr/>
        </p:nvGrpSpPr>
        <p:grpSpPr bwMode="auto">
          <a:xfrm>
            <a:off x="1712913" y="2055813"/>
            <a:ext cx="8353425" cy="2455862"/>
            <a:chOff x="1693579" y="2507415"/>
            <a:chExt cx="8352558" cy="2456066"/>
          </a:xfrm>
        </p:grpSpPr>
        <p:pic>
          <p:nvPicPr>
            <p:cNvPr id="43018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93579" y="2692081"/>
              <a:ext cx="8352558" cy="227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9" name="CasellaDiTesto 8"/>
            <p:cNvSpPr txBox="1">
              <a:spLocks noChangeArrowheads="1"/>
            </p:cNvSpPr>
            <p:nvPr/>
          </p:nvSpPr>
          <p:spPr bwMode="auto">
            <a:xfrm>
              <a:off x="3198373" y="2507415"/>
              <a:ext cx="741285" cy="366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latin typeface="Calibri" pitchFamily="34" charset="0"/>
                </a:rPr>
                <a:t>Prima</a:t>
              </a:r>
            </a:p>
          </p:txBody>
        </p:sp>
        <p:sp>
          <p:nvSpPr>
            <p:cNvPr id="43020" name="CasellaDiTesto 9"/>
            <p:cNvSpPr txBox="1">
              <a:spLocks noChangeArrowheads="1"/>
            </p:cNvSpPr>
            <p:nvPr/>
          </p:nvSpPr>
          <p:spPr bwMode="auto">
            <a:xfrm>
              <a:off x="6419076" y="2507415"/>
              <a:ext cx="747635" cy="366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latin typeface="Calibri" pitchFamily="34" charset="0"/>
                </a:rPr>
                <a:t>Dopo </a:t>
              </a:r>
            </a:p>
          </p:txBody>
        </p:sp>
      </p:grpSp>
      <p:sp>
        <p:nvSpPr>
          <p:cNvPr id="43014" name="CasellaDiTesto 11"/>
          <p:cNvSpPr txBox="1">
            <a:spLocks noChangeArrowheads="1"/>
          </p:cNvSpPr>
          <p:nvPr/>
        </p:nvSpPr>
        <p:spPr bwMode="auto">
          <a:xfrm>
            <a:off x="1976438" y="5060950"/>
            <a:ext cx="8550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Negoziazione anteriore alla fusione</a:t>
            </a:r>
          </a:p>
          <a:p>
            <a:r>
              <a:rPr lang="it-IT">
                <a:latin typeface="Calibri" pitchFamily="34" charset="0"/>
              </a:rPr>
              <a:t>Creazione di una leadership competente, autorevole e inclusiva</a:t>
            </a:r>
          </a:p>
          <a:p>
            <a:r>
              <a:rPr lang="it-IT">
                <a:latin typeface="Calibri" pitchFamily="34" charset="0"/>
              </a:rPr>
              <a:t>Specificazione del quadro strategico e degli strumenti di verifica/valutazione del processo</a:t>
            </a:r>
          </a:p>
          <a:p>
            <a:r>
              <a:rPr lang="it-IT">
                <a:latin typeface="Calibri" pitchFamily="34" charset="0"/>
              </a:rPr>
              <a:t>Attivazione con il pieno coinvolgimento dei professionisti</a:t>
            </a:r>
          </a:p>
        </p:txBody>
      </p:sp>
      <p:grpSp>
        <p:nvGrpSpPr>
          <p:cNvPr id="43015" name="Gruppo 14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6" name="Rettangolo 15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43017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4EA495B-D3FB-4CBE-8515-8F1AEFFC8323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4403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D91AEA-F475-4739-BF01-904ACB49CC09}" type="slidenum">
              <a:rPr lang="it-IT"/>
              <a:pPr>
                <a:defRPr/>
              </a:pPr>
              <a:t>29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713" y="615950"/>
            <a:ext cx="9390062" cy="1619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I fattori umani e manageriali sono importanti in  particolare nella fase di costruzione/progettazione della nuova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organizzazione = &lt; evitare leader tossici e la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mediocrazia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 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pic>
        <p:nvPicPr>
          <p:cNvPr id="4403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638" y="2557463"/>
            <a:ext cx="493077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ttangolo 6"/>
          <p:cNvSpPr>
            <a:spLocks noChangeArrowheads="1"/>
          </p:cNvSpPr>
          <p:nvPr/>
        </p:nvSpPr>
        <p:spPr bwMode="auto">
          <a:xfrm>
            <a:off x="4465638" y="3562350"/>
            <a:ext cx="4395787" cy="1754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1A1C1F"/>
                </a:solidFill>
                <a:latin typeface="Georgia" pitchFamily="18" charset="0"/>
                <a:ea typeface="Calibri" pitchFamily="34" charset="0"/>
                <a:cs typeface="Georgia" pitchFamily="18" charset="0"/>
              </a:rPr>
              <a:t>Le management est-il toxique ?, </a:t>
            </a:r>
            <a:r>
              <a:rPr lang="it-IT">
                <a:latin typeface="Calibri" pitchFamily="34" charset="0"/>
                <a:ea typeface="Calibri" pitchFamily="34" charset="0"/>
                <a:cs typeface="Georgia" pitchFamily="18" charset="0"/>
              </a:rPr>
              <a:t>Maurice Thévenet </a:t>
            </a:r>
          </a:p>
          <a:p>
            <a:r>
              <a:rPr lang="it-IT">
                <a:solidFill>
                  <a:srgbClr val="1A1C1F"/>
                </a:solidFill>
                <a:latin typeface="Georgia" pitchFamily="18" charset="0"/>
                <a:ea typeface="Calibri" pitchFamily="34" charset="0"/>
                <a:cs typeface="Georgia" pitchFamily="18" charset="0"/>
              </a:rPr>
              <a:t>Eyrolles Editions d’Organisation, 2008</a:t>
            </a:r>
            <a:endParaRPr lang="it-IT">
              <a:latin typeface="Calibri" pitchFamily="34" charset="0"/>
              <a:ea typeface="Calibri" pitchFamily="34" charset="0"/>
              <a:cs typeface="Georgia" pitchFamily="18" charset="0"/>
            </a:endParaRPr>
          </a:p>
          <a:p>
            <a:endParaRPr lang="it-IT">
              <a:latin typeface="Calibri" pitchFamily="34" charset="0"/>
              <a:ea typeface="Calibri" pitchFamily="34" charset="0"/>
              <a:cs typeface="Georgia" pitchFamily="18" charset="0"/>
            </a:endParaRPr>
          </a:p>
          <a:p>
            <a:endParaRPr lang="it-IT">
              <a:latin typeface="Calibri" pitchFamily="34" charset="0"/>
              <a:ea typeface="Calibri" pitchFamily="34" charset="0"/>
              <a:cs typeface="Georgia" pitchFamily="18" charset="0"/>
            </a:endParaRPr>
          </a:p>
          <a:p>
            <a:endParaRPr lang="it-IT">
              <a:latin typeface="Calibri" pitchFamily="34" charset="0"/>
              <a:ea typeface="Calibri" pitchFamily="34" charset="0"/>
              <a:cs typeface="Georgia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465638" y="4760913"/>
            <a:ext cx="4044950" cy="14763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cap="all" dirty="0">
                <a:solidFill>
                  <a:srgbClr val="333333"/>
                </a:solidFill>
                <a:latin typeface="Oswald" charset="0"/>
                <a:cs typeface="+mn-cs"/>
              </a:rPr>
              <a:t>QUAND «INCOMPÉTENCE» RIME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cap="all" dirty="0">
                <a:solidFill>
                  <a:srgbClr val="333333"/>
                </a:solidFill>
                <a:latin typeface="Oswald" charset="0"/>
                <a:cs typeface="+mn-cs"/>
              </a:rPr>
              <a:t>AVEC «ARROGANCE»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1A1C1F"/>
                </a:solidFill>
                <a:latin typeface="Georgia" charset="0"/>
                <a:ea typeface="Calibri" charset="0"/>
                <a:cs typeface="Georgia" charset="0"/>
              </a:rPr>
              <a:t>François Normandin, 2016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1A1C1F"/>
                </a:solidFill>
                <a:latin typeface="Georgia" charset="0"/>
                <a:ea typeface="Calibri" charset="0"/>
                <a:cs typeface="Georgia" charset="0"/>
              </a:rPr>
              <a:t>Rédacteur en chef adjoint à la revue Gestion </a:t>
            </a:r>
            <a:r>
              <a:rPr lang="it-IT" cap="all" dirty="0">
                <a:solidFill>
                  <a:srgbClr val="333333"/>
                </a:solidFill>
                <a:latin typeface="Oswald" charset="0"/>
                <a:cs typeface="+mn-cs"/>
              </a:rPr>
              <a:t>…</a:t>
            </a:r>
          </a:p>
        </p:txBody>
      </p:sp>
      <p:grpSp>
        <p:nvGrpSpPr>
          <p:cNvPr id="44040" name="Gruppo 8"/>
          <p:cNvGrpSpPr>
            <a:grpSpLocks/>
          </p:cNvGrpSpPr>
          <p:nvPr/>
        </p:nvGrpSpPr>
        <p:grpSpPr bwMode="auto">
          <a:xfrm>
            <a:off x="1820863" y="2343150"/>
            <a:ext cx="2644775" cy="3903663"/>
            <a:chOff x="1013841" y="2034313"/>
            <a:chExt cx="2644114" cy="3979855"/>
          </a:xfrm>
        </p:grpSpPr>
        <p:pic>
          <p:nvPicPr>
            <p:cNvPr id="44045" name="Immagin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3841" y="2034313"/>
              <a:ext cx="2566267" cy="3979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6" name="CasellaDiTesto 7"/>
            <p:cNvSpPr txBox="1">
              <a:spLocks noChangeArrowheads="1"/>
            </p:cNvSpPr>
            <p:nvPr/>
          </p:nvSpPr>
          <p:spPr bwMode="auto">
            <a:xfrm>
              <a:off x="3010028" y="4918454"/>
              <a:ext cx="647927" cy="3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Calibri" pitchFamily="34" charset="0"/>
                </a:rPr>
                <a:t>2004</a:t>
              </a:r>
            </a:p>
          </p:txBody>
        </p:sp>
      </p:grpSp>
      <p:pic>
        <p:nvPicPr>
          <p:cNvPr id="44041" name="Immagin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4738" y="2654300"/>
            <a:ext cx="2424112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42" name="Gruppo 16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18" name="Rettangolo 17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44044" name="Immagin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1301D1-E98D-A244-B289-AB3A77819673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16386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80EC5-4497-42EB-9876-D9CB31366E61}" type="slidenum">
              <a:rPr lang="it-IT"/>
              <a:pPr>
                <a:defRPr/>
              </a:pPr>
              <a:t>3</a:t>
            </a:fld>
            <a:endParaRPr lang="it-IT" dirty="0"/>
          </a:p>
        </p:txBody>
      </p:sp>
      <p:sp>
        <p:nvSpPr>
          <p:cNvPr id="16388" name="CasellaDiTesto 8"/>
          <p:cNvSpPr txBox="1">
            <a:spLocks noChangeArrowheads="1"/>
          </p:cNvSpPr>
          <p:nvPr/>
        </p:nvSpPr>
        <p:spPr bwMode="auto">
          <a:xfrm>
            <a:off x="8250238" y="5384800"/>
            <a:ext cx="2889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it-IT" altLang="it-IT" sz="1200" b="1">
                <a:latin typeface="Calibri" pitchFamily="34" charset="0"/>
                <a:ea typeface="MS PGothic" pitchFamily="34" charset="-128"/>
              </a:rPr>
              <a:t>valori</a:t>
            </a:r>
          </a:p>
          <a:p>
            <a:pPr defTabSz="457200"/>
            <a:r>
              <a:rPr lang="it-IT" altLang="it-IT" sz="1200" b="1">
                <a:latin typeface="Calibri" pitchFamily="34" charset="0"/>
                <a:ea typeface="MS PGothic" pitchFamily="34" charset="-128"/>
              </a:rPr>
              <a:t>filosofia di intervento</a:t>
            </a:r>
          </a:p>
          <a:p>
            <a:pPr defTabSz="457200"/>
            <a:r>
              <a:rPr lang="it-IT" altLang="it-IT" sz="1200" b="1">
                <a:latin typeface="Calibri" pitchFamily="34" charset="0"/>
                <a:ea typeface="MS PGothic" pitchFamily="34" charset="-128"/>
              </a:rPr>
              <a:t>considerazione del lavoro altrui</a:t>
            </a:r>
          </a:p>
          <a:p>
            <a:pPr defTabSz="457200"/>
            <a:r>
              <a:rPr lang="it-IT" altLang="it-IT" sz="1200" b="1">
                <a:latin typeface="Calibri" pitchFamily="34" charset="0"/>
                <a:ea typeface="MS PGothic" pitchFamily="34" charset="-128"/>
              </a:rPr>
              <a:t>competenze e ruoli</a:t>
            </a:r>
          </a:p>
        </p:txBody>
      </p:sp>
      <p:grpSp>
        <p:nvGrpSpPr>
          <p:cNvPr id="16389" name="Gruppo 4"/>
          <p:cNvGrpSpPr>
            <a:grpSpLocks/>
          </p:cNvGrpSpPr>
          <p:nvPr/>
        </p:nvGrpSpPr>
        <p:grpSpPr bwMode="auto">
          <a:xfrm>
            <a:off x="1554163" y="541338"/>
            <a:ext cx="9520237" cy="5816600"/>
            <a:chOff x="1135063" y="538163"/>
            <a:chExt cx="9520237" cy="5818187"/>
          </a:xfrm>
        </p:grpSpPr>
        <p:grpSp>
          <p:nvGrpSpPr>
            <p:cNvPr id="16393" name="Group 49"/>
            <p:cNvGrpSpPr>
              <a:grpSpLocks noChangeAspect="1"/>
            </p:cNvGrpSpPr>
            <p:nvPr/>
          </p:nvGrpSpPr>
          <p:grpSpPr bwMode="auto">
            <a:xfrm>
              <a:off x="1938338" y="827088"/>
              <a:ext cx="6896100" cy="5529262"/>
              <a:chOff x="923" y="489"/>
              <a:chExt cx="4344" cy="3483"/>
            </a:xfrm>
          </p:grpSpPr>
          <p:grpSp>
            <p:nvGrpSpPr>
              <p:cNvPr id="16398" name="Gruppo 141"/>
              <p:cNvGrpSpPr>
                <a:grpSpLocks/>
              </p:cNvGrpSpPr>
              <p:nvPr/>
            </p:nvGrpSpPr>
            <p:grpSpPr bwMode="auto">
              <a:xfrm>
                <a:off x="923" y="489"/>
                <a:ext cx="4344" cy="3483"/>
                <a:chOff x="1105370" y="720052"/>
                <a:chExt cx="6894811" cy="5529941"/>
              </a:xfrm>
            </p:grpSpPr>
            <p:sp>
              <p:nvSpPr>
                <p:cNvPr id="22" name="Rettangolo 21"/>
                <p:cNvSpPr>
                  <a:spLocks noChangeArrowheads="1"/>
                </p:cNvSpPr>
                <p:nvPr/>
              </p:nvSpPr>
              <p:spPr bwMode="auto">
                <a:xfrm>
                  <a:off x="2070390" y="1628540"/>
                  <a:ext cx="4820336" cy="360981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altLang="it-IT" dirty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sp>
              <p:nvSpPr>
                <p:cNvPr id="23" name="Ovale 22"/>
                <p:cNvSpPr>
                  <a:spLocks noChangeArrowheads="1"/>
                </p:cNvSpPr>
                <p:nvPr/>
              </p:nvSpPr>
              <p:spPr bwMode="auto">
                <a:xfrm rot="5677337">
                  <a:off x="2459466" y="3878812"/>
                  <a:ext cx="1996276" cy="236175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rot="10800000" vert="eaVert" anchor="ctr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altLang="it-IT" dirty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sp>
              <p:nvSpPr>
                <p:cNvPr id="24" name="Ovale 23"/>
                <p:cNvSpPr>
                  <a:spLocks noChangeArrowheads="1"/>
                </p:cNvSpPr>
                <p:nvPr/>
              </p:nvSpPr>
              <p:spPr bwMode="auto">
                <a:xfrm>
                  <a:off x="1105370" y="2881573"/>
                  <a:ext cx="2220497" cy="2359958"/>
                </a:xfrm>
                <a:prstGeom prst="ellipse">
                  <a:avLst/>
                </a:prstGeom>
                <a:solidFill>
                  <a:srgbClr val="188412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altLang="it-IT" dirty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sp>
              <p:nvSpPr>
                <p:cNvPr id="25" name="Ovale 24"/>
                <p:cNvSpPr>
                  <a:spLocks noChangeArrowheads="1"/>
                </p:cNvSpPr>
                <p:nvPr/>
              </p:nvSpPr>
              <p:spPr bwMode="auto">
                <a:xfrm rot="-2859914">
                  <a:off x="4911585" y="607686"/>
                  <a:ext cx="2377428" cy="3799765"/>
                </a:xfrm>
                <a:prstGeom prst="ellipse">
                  <a:avLst/>
                </a:prstGeom>
                <a:solidFill>
                  <a:srgbClr val="FF9300"/>
                </a:solid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vert="eaVert" anchor="ctr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altLang="it-IT" dirty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sp>
              <p:nvSpPr>
                <p:cNvPr id="26" name="Triangolo isoscele 5"/>
                <p:cNvSpPr>
                  <a:spLocks noChangeArrowheads="1"/>
                </p:cNvSpPr>
                <p:nvPr/>
              </p:nvSpPr>
              <p:spPr bwMode="auto">
                <a:xfrm rot="5400000">
                  <a:off x="6689897" y="5107405"/>
                  <a:ext cx="160400" cy="24125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rot="10800000" vert="eaVert" anchor="ctr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altLang="it-IT" dirty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sp>
              <p:nvSpPr>
                <p:cNvPr id="27" name="Triangolo isoscele 6"/>
                <p:cNvSpPr>
                  <a:spLocks noChangeArrowheads="1"/>
                </p:cNvSpPr>
                <p:nvPr/>
              </p:nvSpPr>
              <p:spPr bwMode="auto">
                <a:xfrm>
                  <a:off x="1989442" y="1630128"/>
                  <a:ext cx="160308" cy="2398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altLang="it-IT" dirty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cxnSp>
              <p:nvCxnSpPr>
                <p:cNvPr id="28" name="Connettore 1 27"/>
                <p:cNvCxnSpPr>
                  <a:cxnSpLocks noChangeShapeType="1"/>
                </p:cNvCxnSpPr>
                <p:nvPr/>
              </p:nvCxnSpPr>
              <p:spPr bwMode="auto">
                <a:xfrm>
                  <a:off x="1627559" y="5373346"/>
                  <a:ext cx="250778" cy="1588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grpSp>
              <p:nvGrpSpPr>
                <p:cNvPr id="16417" name="Gruppo 14"/>
                <p:cNvGrpSpPr>
                  <a:grpSpLocks/>
                </p:cNvGrpSpPr>
                <p:nvPr/>
              </p:nvGrpSpPr>
              <p:grpSpPr bwMode="auto">
                <a:xfrm>
                  <a:off x="1604705" y="1617198"/>
                  <a:ext cx="250685" cy="250685"/>
                  <a:chOff x="1410039" y="376280"/>
                  <a:chExt cx="250685" cy="250685"/>
                </a:xfrm>
              </p:grpSpPr>
              <p:cxnSp>
                <p:nvCxnSpPr>
                  <p:cNvPr id="45" name="Connettore 1 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410673" y="500379"/>
                    <a:ext cx="250778" cy="1589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  <p:cxnSp>
                <p:nvCxnSpPr>
                  <p:cNvPr id="46" name="Connettore 1 45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414568" y="501174"/>
                    <a:ext cx="250924" cy="1587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</p:grpSp>
            <p:grpSp>
              <p:nvGrpSpPr>
                <p:cNvPr id="16418" name="Gruppo 15"/>
                <p:cNvGrpSpPr>
                  <a:grpSpLocks/>
                </p:cNvGrpSpPr>
                <p:nvPr/>
              </p:nvGrpSpPr>
              <p:grpSpPr bwMode="auto">
                <a:xfrm>
                  <a:off x="6650182" y="5364030"/>
                  <a:ext cx="250685" cy="250685"/>
                  <a:chOff x="1410039" y="376280"/>
                  <a:chExt cx="250685" cy="250685"/>
                </a:xfrm>
              </p:grpSpPr>
              <p:cxnSp>
                <p:nvCxnSpPr>
                  <p:cNvPr id="43" name="Connettore 1 4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409327" y="499942"/>
                    <a:ext cx="250778" cy="1588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  <p:cxnSp>
                <p:nvCxnSpPr>
                  <p:cNvPr id="44" name="Connettore 1 43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413222" y="500737"/>
                    <a:ext cx="250924" cy="1587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</p:grpSp>
            <p:sp>
              <p:nvSpPr>
                <p:cNvPr id="31" name="Rettangolo 30"/>
                <p:cNvSpPr>
                  <a:spLocks noChangeArrowheads="1"/>
                </p:cNvSpPr>
                <p:nvPr/>
              </p:nvSpPr>
              <p:spPr bwMode="auto">
                <a:xfrm>
                  <a:off x="2070390" y="4050435"/>
                  <a:ext cx="1260239" cy="1187920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altLang="it-IT" dirty="0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  <p:sp>
              <p:nvSpPr>
                <p:cNvPr id="32" name="Rettangolo 31"/>
                <p:cNvSpPr/>
                <p:nvPr/>
              </p:nvSpPr>
              <p:spPr>
                <a:xfrm>
                  <a:off x="1105370" y="2600475"/>
                  <a:ext cx="965020" cy="2637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dirty="0"/>
                </a:p>
              </p:txBody>
            </p:sp>
            <p:sp>
              <p:nvSpPr>
                <p:cNvPr id="33" name="Rettangolo 32"/>
                <p:cNvSpPr/>
                <p:nvPr/>
              </p:nvSpPr>
              <p:spPr>
                <a:xfrm>
                  <a:off x="2070390" y="5241531"/>
                  <a:ext cx="2990291" cy="1008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dirty="0"/>
                </a:p>
              </p:txBody>
            </p:sp>
            <p:sp>
              <p:nvSpPr>
                <p:cNvPr id="34" name="Rettangolo 33"/>
                <p:cNvSpPr/>
                <p:nvPr/>
              </p:nvSpPr>
              <p:spPr>
                <a:xfrm>
                  <a:off x="4163910" y="720131"/>
                  <a:ext cx="3606126" cy="9084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Rettangolo 34"/>
                <p:cNvSpPr/>
                <p:nvPr/>
              </p:nvSpPr>
              <p:spPr>
                <a:xfrm>
                  <a:off x="6890725" y="1628540"/>
                  <a:ext cx="879311" cy="25410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dirty="0"/>
                </a:p>
              </p:txBody>
            </p:sp>
            <p:cxnSp>
              <p:nvCxnSpPr>
                <p:cNvPr id="36" name="Connettore 1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85386" y="3554940"/>
                  <a:ext cx="3368420" cy="15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7" name="Connettore 1 36"/>
                <p:cNvCxnSpPr>
                  <a:cxnSpLocks noChangeShapeType="1"/>
                </p:cNvCxnSpPr>
                <p:nvPr/>
              </p:nvCxnSpPr>
              <p:spPr bwMode="auto">
                <a:xfrm>
                  <a:off x="2049755" y="5251060"/>
                  <a:ext cx="4580669" cy="158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16426" name="CasellaDiTesto 3"/>
                <p:cNvSpPr txBox="1">
                  <a:spLocks noChangeArrowheads="1"/>
                </p:cNvSpPr>
                <p:nvPr/>
              </p:nvSpPr>
              <p:spPr bwMode="auto">
                <a:xfrm>
                  <a:off x="3619500" y="5362472"/>
                  <a:ext cx="1511017" cy="3667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457200"/>
                  <a:r>
                    <a:rPr lang="it-IT" altLang="it-IT">
                      <a:latin typeface="Arial Black" pitchFamily="34" charset="0"/>
                    </a:rPr>
                    <a:t>incertezza</a:t>
                  </a:r>
                </a:p>
              </p:txBody>
            </p:sp>
            <p:sp>
              <p:nvSpPr>
                <p:cNvPr id="16427" name="CasellaDiTesto 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907519" y="3289793"/>
                  <a:ext cx="1574993" cy="3666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457200"/>
                  <a:r>
                    <a:rPr lang="it-IT" altLang="it-IT">
                      <a:latin typeface="Arial Black" pitchFamily="34" charset="0"/>
                    </a:rPr>
                    <a:t>disaccordo</a:t>
                  </a:r>
                </a:p>
              </p:txBody>
            </p:sp>
            <p:sp>
              <p:nvSpPr>
                <p:cNvPr id="40" name="Rettangolo 39"/>
                <p:cNvSpPr/>
                <p:nvPr/>
              </p:nvSpPr>
              <p:spPr>
                <a:xfrm>
                  <a:off x="2059279" y="1469727"/>
                  <a:ext cx="4831447" cy="169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dirty="0"/>
                </a:p>
              </p:txBody>
            </p:sp>
            <p:sp>
              <p:nvSpPr>
                <p:cNvPr id="41" name="Rettangolo 40"/>
                <p:cNvSpPr/>
                <p:nvPr/>
              </p:nvSpPr>
              <p:spPr>
                <a:xfrm>
                  <a:off x="6879615" y="1639657"/>
                  <a:ext cx="250778" cy="36098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dirty="0"/>
                </a:p>
              </p:txBody>
            </p:sp>
            <p:sp>
              <p:nvSpPr>
                <p:cNvPr id="16430" name="CasellaDiTesto 140"/>
                <p:cNvSpPr txBox="1">
                  <a:spLocks noChangeArrowheads="1"/>
                </p:cNvSpPr>
                <p:nvPr/>
              </p:nvSpPr>
              <p:spPr bwMode="auto">
                <a:xfrm>
                  <a:off x="2059279" y="1359893"/>
                  <a:ext cx="3110919" cy="2445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defTabSz="457200"/>
                  <a:r>
                    <a:rPr lang="it-IT" altLang="it-IT" sz="1000">
                      <a:latin typeface="Arial Black" pitchFamily="34" charset="0"/>
                    </a:rPr>
                    <a:t>Diagramma di Ralph D. Stacey, modificato</a:t>
                  </a:r>
                </a:p>
              </p:txBody>
            </p:sp>
          </p:grpSp>
          <p:sp>
            <p:nvSpPr>
              <p:cNvPr id="16399" name="CasellaDiTesto 142"/>
              <p:cNvSpPr txBox="1">
                <a:spLocks noChangeArrowheads="1"/>
              </p:cNvSpPr>
              <p:nvPr/>
            </p:nvSpPr>
            <p:spPr bwMode="auto">
              <a:xfrm>
                <a:off x="1550" y="2832"/>
                <a:ext cx="6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it-IT" altLang="it-IT" b="1">
                    <a:latin typeface="Calibri" pitchFamily="34" charset="0"/>
                  </a:rPr>
                  <a:t>semplice</a:t>
                </a:r>
              </a:p>
            </p:txBody>
          </p:sp>
          <p:sp>
            <p:nvSpPr>
              <p:cNvPr id="16400" name="CasellaDiTesto 143"/>
              <p:cNvSpPr txBox="1">
                <a:spLocks noChangeArrowheads="1"/>
              </p:cNvSpPr>
              <p:nvPr/>
            </p:nvSpPr>
            <p:spPr bwMode="auto">
              <a:xfrm rot="2640228">
                <a:off x="1476" y="2071"/>
                <a:ext cx="77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it-IT" altLang="it-IT" b="1">
                    <a:latin typeface="Calibri" pitchFamily="34" charset="0"/>
                  </a:rPr>
                  <a:t>complicato</a:t>
                </a:r>
              </a:p>
            </p:txBody>
          </p:sp>
          <p:sp>
            <p:nvSpPr>
              <p:cNvPr id="16401" name="CasellaDiTesto 144"/>
              <p:cNvSpPr txBox="1">
                <a:spLocks noChangeArrowheads="1"/>
              </p:cNvSpPr>
              <p:nvPr/>
            </p:nvSpPr>
            <p:spPr bwMode="auto">
              <a:xfrm rot="1749409">
                <a:off x="2342" y="2734"/>
                <a:ext cx="77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it-IT" altLang="it-IT" b="1">
                    <a:latin typeface="Calibri" pitchFamily="34" charset="0"/>
                  </a:rPr>
                  <a:t>complicato</a:t>
                </a:r>
              </a:p>
            </p:txBody>
          </p:sp>
          <p:sp>
            <p:nvSpPr>
              <p:cNvPr id="16402" name="CasellaDiTesto 145"/>
              <p:cNvSpPr txBox="1">
                <a:spLocks noChangeArrowheads="1"/>
              </p:cNvSpPr>
              <p:nvPr/>
            </p:nvSpPr>
            <p:spPr bwMode="auto">
              <a:xfrm>
                <a:off x="2143" y="1590"/>
                <a:ext cx="74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it-IT" altLang="it-IT" b="1">
                    <a:latin typeface="Calibri" pitchFamily="34" charset="0"/>
                  </a:rPr>
                  <a:t>complesso</a:t>
                </a:r>
              </a:p>
            </p:txBody>
          </p:sp>
          <p:sp>
            <p:nvSpPr>
              <p:cNvPr id="16403" name="CasellaDiTesto 146"/>
              <p:cNvSpPr txBox="1">
                <a:spLocks noChangeArrowheads="1"/>
              </p:cNvSpPr>
              <p:nvPr/>
            </p:nvSpPr>
            <p:spPr bwMode="auto">
              <a:xfrm>
                <a:off x="3510" y="1572"/>
                <a:ext cx="54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it-IT" altLang="it-IT" b="1">
                    <a:latin typeface="Calibri" pitchFamily="34" charset="0"/>
                  </a:rPr>
                  <a:t>caotico</a:t>
                </a:r>
              </a:p>
            </p:txBody>
          </p:sp>
          <p:sp>
            <p:nvSpPr>
              <p:cNvPr id="16404" name="CasellaDiTesto 150"/>
              <p:cNvSpPr txBox="1">
                <a:spLocks noChangeArrowheads="1"/>
              </p:cNvSpPr>
              <p:nvPr/>
            </p:nvSpPr>
            <p:spPr bwMode="auto">
              <a:xfrm>
                <a:off x="2572" y="3627"/>
                <a:ext cx="78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it-IT" altLang="it-IT" sz="1000">
                    <a:latin typeface="Arial Black" pitchFamily="34" charset="0"/>
                  </a:rPr>
                  <a:t>Effetti/Risultati</a:t>
                </a:r>
              </a:p>
            </p:txBody>
          </p:sp>
          <p:sp>
            <p:nvSpPr>
              <p:cNvPr id="16405" name="Text Box 41"/>
              <p:cNvSpPr txBox="1">
                <a:spLocks noChangeArrowheads="1"/>
              </p:cNvSpPr>
              <p:nvPr/>
            </p:nvSpPr>
            <p:spPr bwMode="auto">
              <a:xfrm>
                <a:off x="1559" y="3096"/>
                <a:ext cx="66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000" b="1">
                    <a:latin typeface="Calibri" pitchFamily="34" charset="0"/>
                  </a:rPr>
                  <a:t>Rational</a:t>
                </a:r>
              </a:p>
              <a:p>
                <a:r>
                  <a:rPr lang="it-IT" altLang="it-IT" sz="1000" b="1">
                    <a:latin typeface="Calibri" pitchFamily="34" charset="0"/>
                  </a:rPr>
                  <a:t>Decision Making</a:t>
                </a:r>
              </a:p>
            </p:txBody>
          </p:sp>
          <p:sp>
            <p:nvSpPr>
              <p:cNvPr id="16406" name="Text Box 42"/>
              <p:cNvSpPr txBox="1">
                <a:spLocks noChangeArrowheads="1"/>
              </p:cNvSpPr>
              <p:nvPr/>
            </p:nvSpPr>
            <p:spPr bwMode="auto">
              <a:xfrm>
                <a:off x="1512" y="2350"/>
                <a:ext cx="66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000" b="1">
                    <a:latin typeface="Calibri" pitchFamily="34" charset="0"/>
                  </a:rPr>
                  <a:t>Political</a:t>
                </a:r>
              </a:p>
              <a:p>
                <a:r>
                  <a:rPr lang="it-IT" altLang="it-IT" sz="1000" b="1">
                    <a:latin typeface="Calibri" pitchFamily="34" charset="0"/>
                  </a:rPr>
                  <a:t>Decision Making</a:t>
                </a:r>
              </a:p>
            </p:txBody>
          </p:sp>
          <p:sp>
            <p:nvSpPr>
              <p:cNvPr id="16407" name="Text Box 43"/>
              <p:cNvSpPr txBox="1">
                <a:spLocks noChangeArrowheads="1"/>
              </p:cNvSpPr>
              <p:nvPr/>
            </p:nvSpPr>
            <p:spPr bwMode="auto">
              <a:xfrm>
                <a:off x="2313" y="2944"/>
                <a:ext cx="66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000" b="1">
                    <a:latin typeface="Calibri" pitchFamily="34" charset="0"/>
                  </a:rPr>
                  <a:t>Judgemental</a:t>
                </a:r>
              </a:p>
              <a:p>
                <a:r>
                  <a:rPr lang="it-IT" altLang="it-IT" sz="1000" b="1">
                    <a:latin typeface="Calibri" pitchFamily="34" charset="0"/>
                  </a:rPr>
                  <a:t>Decision Making</a:t>
                </a:r>
              </a:p>
            </p:txBody>
          </p:sp>
          <p:sp>
            <p:nvSpPr>
              <p:cNvPr id="16408" name="Text Box 44"/>
              <p:cNvSpPr txBox="1">
                <a:spLocks noChangeArrowheads="1"/>
              </p:cNvSpPr>
              <p:nvPr/>
            </p:nvSpPr>
            <p:spPr bwMode="auto">
              <a:xfrm>
                <a:off x="2297" y="1858"/>
                <a:ext cx="78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200" b="1">
                    <a:latin typeface="Calibri" pitchFamily="34" charset="0"/>
                  </a:rPr>
                  <a:t>Complex</a:t>
                </a:r>
              </a:p>
              <a:p>
                <a:r>
                  <a:rPr lang="it-IT" altLang="it-IT" sz="1200" b="1">
                    <a:latin typeface="Calibri" pitchFamily="34" charset="0"/>
                  </a:rPr>
                  <a:t>Decision Making</a:t>
                </a:r>
              </a:p>
            </p:txBody>
          </p:sp>
          <p:sp>
            <p:nvSpPr>
              <p:cNvPr id="16409" name="Text Box 47"/>
              <p:cNvSpPr txBox="1">
                <a:spLocks noChangeArrowheads="1"/>
              </p:cNvSpPr>
              <p:nvPr/>
            </p:nvSpPr>
            <p:spPr bwMode="auto">
              <a:xfrm>
                <a:off x="2323" y="3157"/>
                <a:ext cx="854" cy="16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000">
                    <a:latin typeface="Arial Black" pitchFamily="34" charset="0"/>
                  </a:rPr>
                  <a:t>Sperimentazione</a:t>
                </a:r>
              </a:p>
            </p:txBody>
          </p:sp>
        </p:grpSp>
        <p:sp>
          <p:nvSpPr>
            <p:cNvPr id="41989" name="Rectangle 2"/>
            <p:cNvSpPr txBox="1">
              <a:spLocks noChangeArrowheads="1"/>
            </p:cNvSpPr>
            <p:nvPr/>
          </p:nvSpPr>
          <p:spPr bwMode="auto">
            <a:xfrm>
              <a:off x="1344613" y="538163"/>
              <a:ext cx="9145587" cy="64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90000"/>
                </a:lnSpc>
                <a:defRPr/>
              </a:pPr>
              <a:r>
                <a:rPr lang="mr-IN" altLang="it-IT" sz="3200" b="1" dirty="0">
                  <a:solidFill>
                    <a:schemeClr val="accent2">
                      <a:lumMod val="50000"/>
                    </a:schemeClr>
                  </a:solidFill>
                  <a:latin typeface="Beirut" charset="-78"/>
                  <a:ea typeface="Beirut" charset="-78"/>
                  <a:cs typeface="Beirut" charset="-78"/>
                </a:rPr>
                <a:t>…</a:t>
              </a:r>
              <a:r>
                <a:rPr lang="it-IT" altLang="it-IT" sz="3200" b="1" dirty="0">
                  <a:solidFill>
                    <a:schemeClr val="accent2">
                      <a:lumMod val="50000"/>
                    </a:schemeClr>
                  </a:solidFill>
                  <a:latin typeface="Beirut" charset="-78"/>
                  <a:ea typeface="Beirut" charset="-78"/>
                  <a:cs typeface="Beirut" charset="-78"/>
                </a:rPr>
                <a:t> che richiede lo sviluppo delle capacità necessarie a governare la complessità</a:t>
              </a:r>
            </a:p>
          </p:txBody>
        </p:sp>
        <p:sp>
          <p:nvSpPr>
            <p:cNvPr id="16395" name="CasellaDiTesto 2"/>
            <p:cNvSpPr txBox="1">
              <a:spLocks noChangeArrowheads="1"/>
            </p:cNvSpPr>
            <p:nvPr/>
          </p:nvSpPr>
          <p:spPr bwMode="auto">
            <a:xfrm>
              <a:off x="5550265" y="4108451"/>
              <a:ext cx="4672012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it-IT" altLang="it-IT" sz="1400" b="1">
                  <a:latin typeface="Abadi MT Condensed Extra Bold"/>
                  <a:ea typeface="Abadi MT Condensed Extra Bold"/>
                  <a:cs typeface="Abadi MT Condensed Extra Bold"/>
                </a:rPr>
                <a:t>Soggetti diversi e autonomi sono confrontati con un problema comune rispetto al quale nessuno di essi possiede tutte le caratteristiche – risorse, competenze, legittimità – necessarie per fornire una risposta – scientificamente, professionalmente, tecnicamente, socialmente – sufficiente ed efficace</a:t>
              </a:r>
            </a:p>
          </p:txBody>
        </p:sp>
        <p:sp>
          <p:nvSpPr>
            <p:cNvPr id="48" name="Ovale 47"/>
            <p:cNvSpPr/>
            <p:nvPr/>
          </p:nvSpPr>
          <p:spPr>
            <a:xfrm>
              <a:off x="8202613" y="1668771"/>
              <a:ext cx="2452687" cy="1657802"/>
            </a:xfrm>
            <a:prstGeom prst="ellipse">
              <a:avLst/>
            </a:prstGeom>
            <a:solidFill>
              <a:srgbClr val="E560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>
                  <a:solidFill>
                    <a:schemeClr val="tx1"/>
                  </a:solidFill>
                </a:rPr>
                <a:t>Bisogni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>
                  <a:solidFill>
                    <a:schemeClr val="tx1"/>
                  </a:solidFill>
                </a:rPr>
                <a:t>Sistema tecnico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>
                  <a:solidFill>
                    <a:schemeClr val="tx1"/>
                  </a:solidFill>
                </a:rPr>
                <a:t>Tecnologie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>
                  <a:solidFill>
                    <a:schemeClr val="tx1"/>
                  </a:solidFill>
                </a:rPr>
                <a:t>Aspettative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>
                  <a:solidFill>
                    <a:schemeClr val="tx1"/>
                  </a:solidFill>
                </a:rPr>
                <a:t>Vincoli </a:t>
              </a:r>
            </a:p>
          </p:txBody>
        </p:sp>
        <p:sp>
          <p:nvSpPr>
            <p:cNvPr id="16397" name="CasellaDiTesto 149"/>
            <p:cNvSpPr txBox="1">
              <a:spLocks noChangeArrowheads="1"/>
            </p:cNvSpPr>
            <p:nvPr/>
          </p:nvSpPr>
          <p:spPr bwMode="auto">
            <a:xfrm>
              <a:off x="1135063" y="4024313"/>
              <a:ext cx="1590675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it-IT" altLang="it-IT" sz="1000">
                  <a:latin typeface="Arial Black" pitchFamily="34" charset="0"/>
                </a:rPr>
                <a:t>Valori</a:t>
              </a:r>
            </a:p>
            <a:p>
              <a:pPr defTabSz="457200"/>
              <a:r>
                <a:rPr lang="it-IT" altLang="it-IT" sz="1000">
                  <a:latin typeface="Arial Black" pitchFamily="34" charset="0"/>
                </a:rPr>
                <a:t>Principi</a:t>
              </a:r>
            </a:p>
            <a:p>
              <a:pPr defTabSz="457200"/>
              <a:r>
                <a:rPr lang="it-IT" altLang="it-IT" sz="1000">
                  <a:latin typeface="Arial Black" pitchFamily="34" charset="0"/>
                </a:rPr>
                <a:t>Obiettivi</a:t>
              </a:r>
            </a:p>
            <a:p>
              <a:pPr defTabSz="457200"/>
              <a:r>
                <a:rPr lang="it-IT" altLang="it-IT" sz="1000">
                  <a:latin typeface="Arial Black" pitchFamily="34" charset="0"/>
                </a:rPr>
                <a:t>Regolamentazione</a:t>
              </a:r>
            </a:p>
            <a:p>
              <a:pPr defTabSz="457200"/>
              <a:r>
                <a:rPr lang="it-IT" altLang="it-IT" sz="1000">
                  <a:latin typeface="Arial Black" pitchFamily="34" charset="0"/>
                </a:rPr>
                <a:t>TecnicheTecnologie</a:t>
              </a:r>
            </a:p>
            <a:p>
              <a:pPr defTabSz="457200"/>
              <a:r>
                <a:rPr lang="it-IT" altLang="it-IT" sz="1000">
                  <a:latin typeface="Arial Black" pitchFamily="34" charset="0"/>
                </a:rPr>
                <a:t>.</a:t>
              </a:r>
            </a:p>
            <a:p>
              <a:pPr defTabSz="457200"/>
              <a:r>
                <a:rPr lang="it-IT" altLang="it-IT" sz="1000">
                  <a:latin typeface="Arial Black" pitchFamily="34" charset="0"/>
                </a:rPr>
                <a:t>.</a:t>
              </a:r>
            </a:p>
            <a:p>
              <a:pPr defTabSz="457200"/>
              <a:r>
                <a:rPr lang="it-IT" altLang="it-IT" sz="1000">
                  <a:latin typeface="Arial Black" pitchFamily="34" charset="0"/>
                </a:rPr>
                <a:t>.</a:t>
              </a:r>
            </a:p>
          </p:txBody>
        </p:sp>
      </p:grpSp>
      <p:grpSp>
        <p:nvGrpSpPr>
          <p:cNvPr id="16390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59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16392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75B5927-BD3D-42B1-BD62-D8F75BC87C09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45058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08A5D1-B04B-42D9-A0F9-D59BB24DE7E2}" type="slidenum">
              <a:rPr lang="it-IT"/>
              <a:pPr>
                <a:defRPr/>
              </a:pPr>
              <a:t>30</a:t>
            </a:fld>
            <a:endParaRPr lang="it-IT" dirty="0"/>
          </a:p>
        </p:txBody>
      </p:sp>
      <p:grpSp>
        <p:nvGrpSpPr>
          <p:cNvPr id="45060" name="Gruppo 15"/>
          <p:cNvGrpSpPr>
            <a:grpSpLocks/>
          </p:cNvGrpSpPr>
          <p:nvPr/>
        </p:nvGrpSpPr>
        <p:grpSpPr bwMode="auto">
          <a:xfrm>
            <a:off x="2630488" y="1003300"/>
            <a:ext cx="7388225" cy="5353050"/>
            <a:chOff x="3089787" y="2005320"/>
            <a:chExt cx="5865813" cy="3805290"/>
          </a:xfrm>
        </p:grpSpPr>
        <p:grpSp>
          <p:nvGrpSpPr>
            <p:cNvPr id="45065" name="Gruppo 12"/>
            <p:cNvGrpSpPr>
              <a:grpSpLocks/>
            </p:cNvGrpSpPr>
            <p:nvPr/>
          </p:nvGrpSpPr>
          <p:grpSpPr bwMode="auto">
            <a:xfrm>
              <a:off x="3089787" y="2064110"/>
              <a:ext cx="5865813" cy="3746500"/>
              <a:chOff x="2126225" y="2221426"/>
              <a:chExt cx="5865813" cy="3746500"/>
            </a:xfrm>
          </p:grpSpPr>
          <p:sp>
            <p:nvSpPr>
              <p:cNvPr id="4" name="Rettangolo 3"/>
              <p:cNvSpPr/>
              <p:nvPr/>
            </p:nvSpPr>
            <p:spPr>
              <a:xfrm>
                <a:off x="3382824" y="3164741"/>
                <a:ext cx="727240" cy="5507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5" name="Rettangolo 4"/>
              <p:cNvSpPr/>
              <p:nvPr/>
            </p:nvSpPr>
            <p:spPr>
              <a:xfrm>
                <a:off x="6921974" y="3164741"/>
                <a:ext cx="718417" cy="48299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pic>
            <p:nvPicPr>
              <p:cNvPr id="45070" name="Immagine 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26225" y="2221426"/>
                <a:ext cx="5865813" cy="3746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Rettangolo 5"/>
              <p:cNvSpPr/>
              <p:nvPr/>
            </p:nvSpPr>
            <p:spPr>
              <a:xfrm>
                <a:off x="6921974" y="3164741"/>
                <a:ext cx="933943" cy="4829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7" name="Rettangolo 6"/>
              <p:cNvSpPr/>
              <p:nvPr/>
            </p:nvSpPr>
            <p:spPr>
              <a:xfrm>
                <a:off x="3450885" y="3164741"/>
                <a:ext cx="659180" cy="5507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3313504" y="4492982"/>
                <a:ext cx="796561" cy="5698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9" name="Rettangolo 8"/>
              <p:cNvSpPr/>
              <p:nvPr/>
            </p:nvSpPr>
            <p:spPr>
              <a:xfrm>
                <a:off x="6921974" y="4492982"/>
                <a:ext cx="844455" cy="5698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2126225" y="2634348"/>
                <a:ext cx="499111" cy="27433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2126225" y="5377723"/>
                <a:ext cx="2612769" cy="5902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6567808" y="5456717"/>
                <a:ext cx="1288109" cy="5112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sp>
          <p:nvSpPr>
            <p:cNvPr id="14" name="Rettangolo 13"/>
            <p:cNvSpPr/>
            <p:nvPr/>
          </p:nvSpPr>
          <p:spPr>
            <a:xfrm>
              <a:off x="3126338" y="2015477"/>
              <a:ext cx="2508158" cy="452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5300495" y="2005320"/>
              <a:ext cx="3052643" cy="305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45061" name="Titolo 1"/>
          <p:cNvSpPr>
            <a:spLocks/>
          </p:cNvSpPr>
          <p:nvPr/>
        </p:nvSpPr>
        <p:spPr bwMode="auto">
          <a:xfrm>
            <a:off x="1763713" y="615950"/>
            <a:ext cx="92090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843C0C"/>
                </a:solidFill>
                <a:latin typeface="Beirut"/>
                <a:ea typeface="Beirut"/>
                <a:cs typeface="Beirut"/>
              </a:rPr>
              <a:t>Una cultura manageriale adeguata </a:t>
            </a:r>
            <a:endParaRPr lang="it-IT" sz="3200" b="1">
              <a:solidFill>
                <a:srgbClr val="843C0C"/>
              </a:solidFill>
              <a:latin typeface="Beirut"/>
              <a:ea typeface="Beirut"/>
              <a:cs typeface="Beirut"/>
            </a:endParaRPr>
          </a:p>
        </p:txBody>
      </p:sp>
      <p:grpSp>
        <p:nvGrpSpPr>
          <p:cNvPr id="45062" name="Gruppo 19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21" name="Rettangolo 20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45064" name="Immagin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99868A-5A82-4A24-BDED-DB89D20B4661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4608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A3178-DEDF-4022-9BF8-BAD3EDB0DA43}" type="slidenum">
              <a:rPr lang="it-IT"/>
              <a:pPr>
                <a:defRPr/>
              </a:pPr>
              <a:t>31</a:t>
            </a:fld>
            <a:endParaRPr lang="it-IT" dirty="0"/>
          </a:p>
        </p:txBody>
      </p:sp>
      <p:sp>
        <p:nvSpPr>
          <p:cNvPr id="46084" name="CasellaDiTesto 2"/>
          <p:cNvSpPr txBox="1">
            <a:spLocks noChangeArrowheads="1"/>
          </p:cNvSpPr>
          <p:nvPr/>
        </p:nvSpPr>
        <p:spPr bwMode="auto">
          <a:xfrm>
            <a:off x="1866900" y="706438"/>
            <a:ext cx="87503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Integrazione: ineludibile necessità per migliorare qualità ed efficienza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Integrazione: necessità di specificare il senso di una parola piena di valore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Integrazione: obiettivo e strumento di un’organizzazione performante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Integrazione non equivale a fusione e fusione ma fa rima con confusione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L’enfasi sugli assetti istituzionali e la merger mania è anche risultato dei limiti della classe manageriale che non ha saputo/voluto sfruttare/attivare tutti i margini di cooperazione possibili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Le aziende sanitarie hanno diversi aggregati di attività: servizi sanitari a domanda collettiva, servizi sanitari a domanda individuale, servizi sanitari, tecnici, amministrativi e professionali a carattere logistico. Ognuno di questi aggregati può essere organizzato e gestiti in modo diverso, dando luogo a configurazioni non uniformi 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Il ridisegno degli assetti istituzionali troppo spesso non considerano le necessità aziendali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Le forme di concentrazione aziendale (cessione/acquisto di rami d’azienda) sono privilegiate rispetto ad altre  forme di integrazione tra soggetti che mantengono la loro autonomia. 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La messa in campo di un processo di integrazione e/o di concentrazione aziendale deve essere affiancata da un processo di valutazione che ne monitorizzi costantemente i risultati</a:t>
            </a:r>
          </a:p>
          <a:p>
            <a:pPr marL="342900" indent="-342900">
              <a:buFont typeface="Calibri Light" pitchFamily="34" charset="0"/>
              <a:buAutoNum type="arabicPeriod"/>
            </a:pPr>
            <a:r>
              <a:rPr lang="it-IT">
                <a:latin typeface="Calibri" pitchFamily="34" charset="0"/>
              </a:rPr>
              <a:t>Quale cultura manageriale</a:t>
            </a:r>
          </a:p>
        </p:txBody>
      </p:sp>
      <p:grpSp>
        <p:nvGrpSpPr>
          <p:cNvPr id="46085" name="Gruppo 5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46087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41DEAFD-C576-4462-B7B5-A95AC3619012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17410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9A911-3561-4B3A-8029-1D23EEE6A447}" type="slidenum">
              <a:rPr lang="it-IT"/>
              <a:pPr>
                <a:defRPr/>
              </a:pPr>
              <a:t>4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C80AA1-2405-42A6-8A4A-CEF9A1D21E5D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6EE031-6AB0-4BD2-8612-9007D8870DBB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15" name="Sottotitolo 2"/>
          <p:cNvSpPr txBox="1">
            <a:spLocks/>
          </p:cNvSpPr>
          <p:nvPr/>
        </p:nvSpPr>
        <p:spPr bwMode="auto">
          <a:xfrm>
            <a:off x="1771650" y="1273175"/>
            <a:ext cx="9201150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it-IT" i="1">
                <a:solidFill>
                  <a:srgbClr val="000000"/>
                </a:solidFill>
                <a:latin typeface="Britannic Bold" pitchFamily="34" charset="0"/>
              </a:rPr>
              <a:t>I sistemi sanitari moderni sono stati realizzati quando la salute era generalmente concepita come l’assenza di malattia. Ciò giustificava una limitata copertura di servizi sanitari necessari al trattamento della malattia.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it-IT" i="1">
                <a:solidFill>
                  <a:srgbClr val="000000"/>
                </a:solidFill>
                <a:latin typeface="Britannic Bold" pitchFamily="34" charset="0"/>
              </a:rPr>
              <a:t>Con l’inclusione nella definizione di salute delle capacità funzionali e del benessere fisico e mentale il campo di azione si è allargato. I servizi non sono più solo sanitari ma anche sociali, coprono una larga gamma di forme di erogazione che spaziano da quelle di prossimità a quelle in istituzione. Prodotti da professionisti della salute, da para professionisti e dai prossimi.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it-IT" i="1">
                <a:solidFill>
                  <a:srgbClr val="000000"/>
                </a:solidFill>
                <a:latin typeface="Britannic Bold" pitchFamily="34" charset="0"/>
              </a:rPr>
              <a:t>Una copertura pubblica e universale limitata ai servizi medici non corrisponde più alla realtà dei servizi necessari e non consente l’aggiustamento all’evoluzione dei bisogni. Particolarmente di quelli delle persone anziane e fragili </a:t>
            </a:r>
          </a:p>
        </p:txBody>
      </p:sp>
      <p:grpSp>
        <p:nvGrpSpPr>
          <p:cNvPr id="17416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17420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905000" y="641350"/>
            <a:ext cx="906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>
                <a:latin typeface="Arial Black" pitchFamily="34" charset="0"/>
                <a:ea typeface="ＭＳ Ｐゴシック" pitchFamily="34" charset="-128"/>
              </a:rPr>
              <a:t>Integrazione</a:t>
            </a:r>
            <a:r>
              <a:rPr lang="it-IT" sz="2400">
                <a:latin typeface="Calibri" pitchFamily="34" charset="0"/>
                <a:ea typeface="ＭＳ Ｐゴシック" pitchFamily="34" charset="-128"/>
              </a:rPr>
              <a:t>.  </a:t>
            </a:r>
            <a:r>
              <a:rPr lang="it-IT" sz="2400" dirty="0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ＭＳ Ｐゴシック" pitchFamily="34" charset="-128"/>
              </a:rPr>
              <a:t>Ineludibile necessità</a:t>
            </a:r>
            <a:endParaRPr lang="it-IT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418" name="Segnaposto contenuto 2"/>
          <p:cNvSpPr txBox="1">
            <a:spLocks/>
          </p:cNvSpPr>
          <p:nvPr/>
        </p:nvSpPr>
        <p:spPr bwMode="auto">
          <a:xfrm>
            <a:off x="1604963" y="4678363"/>
            <a:ext cx="936783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indent="11113"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tabLst>
                <a:tab pos="88900" algn="l"/>
              </a:tabLst>
            </a:pPr>
            <a:r>
              <a:rPr lang="it-IT" b="1" i="1">
                <a:latin typeface="Britannic Bold" pitchFamily="34" charset="0"/>
              </a:rPr>
              <a:t>Il maggiore utilizzo di servizi sanitari e sociali si concentra in una porzione ristretta della popolazione. </a:t>
            </a:r>
          </a:p>
          <a:p>
            <a:pPr marL="88900" indent="11113"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tabLst>
                <a:tab pos="88900" algn="l"/>
              </a:tabLst>
            </a:pPr>
            <a:r>
              <a:rPr lang="it-IT" b="1" i="1">
                <a:latin typeface="Britannic Bold" pitchFamily="34" charset="0"/>
              </a:rPr>
              <a:t>Le persone che richiedono la gran parte dei servizi hanno problemi sanitari di tipo cronico, che nell’anziano sono spesso plurimi e concomitanti, segnati da episodi acuti che quando si manifestano in un contesto di isolamento sociale e di difficoltà economiche, amplificano le loro conseguenze e aumentano il ricorso ai servizi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963BBE2-8EF1-4592-9FF5-1CD1E9168BD4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1843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472E0-6783-438D-8B74-F6C9744BD82C}" type="slidenum">
              <a:rPr lang="it-IT"/>
              <a:pPr>
                <a:defRPr/>
              </a:pPr>
              <a:t>5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C80AA1-2405-42A6-8A4A-CEF9A1D21E5D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F03ADBE-B481-4BF9-9CE4-2482EC797BB2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439" name="Segnaposto testo verticale 2"/>
          <p:cNvSpPr txBox="1">
            <a:spLocks/>
          </p:cNvSpPr>
          <p:nvPr/>
        </p:nvSpPr>
        <p:spPr bwMode="auto">
          <a:xfrm>
            <a:off x="1771650" y="1216025"/>
            <a:ext cx="91535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Ø"/>
            </a:pPr>
            <a:r>
              <a:rPr lang="it-IT">
                <a:latin typeface="Britannic Bold" pitchFamily="34" charset="0"/>
              </a:rPr>
              <a:t>I guadagni in efficienza, in qualità e in equità saranno tanto maggiori quanto più si saprà </a:t>
            </a:r>
            <a:r>
              <a:rPr lang="it-IT" b="1" i="1">
                <a:solidFill>
                  <a:srgbClr val="008040"/>
                </a:solidFill>
                <a:latin typeface="Britannic Bold" pitchFamily="34" charset="0"/>
              </a:rPr>
              <a:t>mettere in atto pratiche organizzative, cliniche e finanziarie capaci di favorire una risposta coordinata ai bisogni delle persone</a:t>
            </a:r>
            <a:r>
              <a:rPr lang="it-IT">
                <a:latin typeface="Britannic Bold" pitchFamily="34" charset="0"/>
              </a:rPr>
              <a:t>. In particolari quelle in stato di fragilità. (L. Lafortune, F. Beland, H.Bergman; le privè dans la santè, 2008)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Ø"/>
            </a:pPr>
            <a:r>
              <a:rPr lang="it-IT" b="1" i="1">
                <a:solidFill>
                  <a:srgbClr val="008040"/>
                </a:solidFill>
                <a:latin typeface="Britannic Bold" pitchFamily="34" charset="0"/>
              </a:rPr>
              <a:t>La risposta efficace ai bisogni delle persone </a:t>
            </a:r>
            <a:r>
              <a:rPr lang="it-IT">
                <a:latin typeface="Britannic Bold" pitchFamily="34" charset="0"/>
              </a:rPr>
              <a:t>esposte a multipli rischi sanitari e sociali </a:t>
            </a:r>
            <a:r>
              <a:rPr lang="it-IT" b="1" i="1">
                <a:solidFill>
                  <a:srgbClr val="008040"/>
                </a:solidFill>
                <a:latin typeface="Britannic Bold" pitchFamily="34" charset="0"/>
              </a:rPr>
              <a:t>si caratterizza per l’interdipendenza degli attori che intervengono, dei luoghi di cura e delle fonti di finanziamento</a:t>
            </a:r>
            <a:r>
              <a:rPr lang="it-IT">
                <a:latin typeface="Britannic Bold" pitchFamily="34" charset="0"/>
              </a:rPr>
              <a:t>. In un contesto complesso come quello di queste persone affichè si possa realizzare una mobilitazione giudiziosa delle risorse attivate è necessaria una buona comunicazione e una adeguata flessibilità.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Ø"/>
            </a:pPr>
            <a:r>
              <a:rPr lang="it-IT">
                <a:latin typeface="Britannic Bold" pitchFamily="34" charset="0"/>
              </a:rPr>
              <a:t>A determinate condizioni, </a:t>
            </a:r>
            <a:r>
              <a:rPr lang="it-IT" b="1" i="1">
                <a:solidFill>
                  <a:srgbClr val="008040"/>
                </a:solidFill>
                <a:latin typeface="Britannic Bold" pitchFamily="34" charset="0"/>
              </a:rPr>
              <a:t>il coordinamento e l’integrazione hanno un impatto favorevole sull’utilizzazione dei servizi, sulla qualità delle cure, sulla soddisfazione dei beneficiari e sugli effetti di salute </a:t>
            </a:r>
            <a:r>
              <a:rPr lang="it-IT">
                <a:latin typeface="Britannic Bold" pitchFamily="34" charset="0"/>
              </a:rPr>
              <a:t>(Beland, 2006; Hollander, 2007; Johri, 2003; Konder, 2006)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Ø"/>
            </a:pPr>
            <a:r>
              <a:rPr lang="it-IT" b="1" i="1">
                <a:solidFill>
                  <a:srgbClr val="008040"/>
                </a:solidFill>
                <a:latin typeface="Britannic Bold" pitchFamily="34" charset="0"/>
              </a:rPr>
              <a:t>La frammentazione induce incentivi finanziari e barriere organizzative che impediscono un uso più adatto e meno costoso dei mezzi di cui si dispone </a:t>
            </a:r>
          </a:p>
        </p:txBody>
      </p:sp>
      <p:grpSp>
        <p:nvGrpSpPr>
          <p:cNvPr id="18440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18443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905000" y="641350"/>
            <a:ext cx="906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>
                <a:latin typeface="Arial Black" pitchFamily="34" charset="0"/>
                <a:ea typeface="ＭＳ Ｐゴシック" pitchFamily="34" charset="-128"/>
              </a:rPr>
              <a:t>Integrazione</a:t>
            </a:r>
            <a:r>
              <a:rPr lang="it-IT" sz="2400">
                <a:latin typeface="Calibri" pitchFamily="34" charset="0"/>
                <a:ea typeface="ＭＳ Ｐゴシック" pitchFamily="34" charset="-128"/>
              </a:rPr>
              <a:t>.  </a:t>
            </a:r>
            <a:r>
              <a:rPr lang="it-IT" sz="2400" dirty="0">
                <a:solidFill>
                  <a:srgbClr val="008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ＭＳ Ｐゴシック" pitchFamily="34" charset="-128"/>
              </a:rPr>
              <a:t>Ineludibile necessità</a:t>
            </a:r>
            <a:endParaRPr lang="it-IT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4522FB4-B74E-4EF2-AAE5-723F5898B0E9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19458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3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F8090-C42A-4788-9949-11E95B127A3F}" type="slidenum">
              <a:rPr lang="it-IT"/>
              <a:pPr>
                <a:defRPr/>
              </a:pPr>
              <a:t>6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91301D1-E98D-A244-B289-AB3A77819673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755ABB7-D6A6-4DD3-8366-14BB85873842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19463" name="Group 34"/>
          <p:cNvGrpSpPr>
            <a:grpSpLocks/>
          </p:cNvGrpSpPr>
          <p:nvPr/>
        </p:nvGrpSpPr>
        <p:grpSpPr bwMode="auto">
          <a:xfrm>
            <a:off x="2073275" y="3806825"/>
            <a:ext cx="8323263" cy="2590800"/>
            <a:chOff x="1306" y="2398"/>
            <a:chExt cx="5243" cy="1632"/>
          </a:xfrm>
        </p:grpSpPr>
        <p:sp>
          <p:nvSpPr>
            <p:cNvPr id="19470" name="CasellaDiTesto 7"/>
            <p:cNvSpPr txBox="1">
              <a:spLocks noChangeArrowheads="1"/>
            </p:cNvSpPr>
            <p:nvPr/>
          </p:nvSpPr>
          <p:spPr bwMode="auto">
            <a:xfrm>
              <a:off x="1410" y="2398"/>
              <a:ext cx="164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 i="1">
                  <a:latin typeface="Arial Black" pitchFamily="34" charset="0"/>
                  <a:ea typeface="ヒラギノ角ゴ Pro W3"/>
                  <a:cs typeface="ヒラギノ角ゴ Pro W3"/>
                </a:rPr>
                <a:t>Qualità della prestazione</a:t>
              </a:r>
            </a:p>
            <a:p>
              <a:r>
                <a:rPr lang="it-IT" altLang="it-IT" sz="1400" i="1">
                  <a:latin typeface="Arial Black" pitchFamily="34" charset="0"/>
                  <a:ea typeface="ヒラギノ角ゴ Pro W3"/>
                  <a:cs typeface="ヒラギノ角ゴ Pro W3"/>
                </a:rPr>
                <a:t>e del servizio</a:t>
              </a:r>
            </a:p>
          </p:txBody>
        </p:sp>
        <p:sp>
          <p:nvSpPr>
            <p:cNvPr id="19471" name="CasellaDiTesto 8"/>
            <p:cNvSpPr txBox="1">
              <a:spLocks noChangeArrowheads="1"/>
            </p:cNvSpPr>
            <p:nvPr/>
          </p:nvSpPr>
          <p:spPr bwMode="auto">
            <a:xfrm>
              <a:off x="1430" y="3183"/>
              <a:ext cx="7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 i="1">
                  <a:latin typeface="Arial Black" pitchFamily="34" charset="0"/>
                  <a:ea typeface="ヒラギノ角ゴ Pro W3"/>
                  <a:cs typeface="ヒラギノ角ゴ Pro W3"/>
                </a:rPr>
                <a:t>Efficienza </a:t>
              </a:r>
            </a:p>
          </p:txBody>
        </p:sp>
        <p:sp>
          <p:nvSpPr>
            <p:cNvPr id="11" name="Freccia angolare in su 9"/>
            <p:cNvSpPr>
              <a:spLocks/>
            </p:cNvSpPr>
            <p:nvPr/>
          </p:nvSpPr>
          <p:spPr bwMode="auto">
            <a:xfrm flipV="1">
              <a:off x="3845" y="2565"/>
              <a:ext cx="1043" cy="250"/>
            </a:xfrm>
            <a:custGeom>
              <a:avLst/>
              <a:gdLst>
                <a:gd name="T0" fmla="*/ 1556418 w 1656522"/>
                <a:gd name="T1" fmla="*/ 0 h 397565"/>
                <a:gd name="T2" fmla="*/ 1457072 w 1656522"/>
                <a:gd name="T3" fmla="*/ 99219 h 397565"/>
                <a:gd name="T4" fmla="*/ 0 w 1656522"/>
                <a:gd name="T5" fmla="*/ 347265 h 397565"/>
                <a:gd name="T6" fmla="*/ 803045 w 1656522"/>
                <a:gd name="T7" fmla="*/ 396875 h 397565"/>
                <a:gd name="T8" fmla="*/ 1606090 w 1656522"/>
                <a:gd name="T9" fmla="*/ 248047 h 397565"/>
                <a:gd name="T10" fmla="*/ 1655763 w 1656522"/>
                <a:gd name="T11" fmla="*/ 99219 h 397565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1656522"/>
                <a:gd name="T19" fmla="*/ 298175 h 397565"/>
                <a:gd name="T20" fmla="*/ 1606826 w 1656522"/>
                <a:gd name="T21" fmla="*/ 397565 h 3975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6522" h="397565">
                  <a:moveTo>
                    <a:pt x="0" y="298174"/>
                  </a:moveTo>
                  <a:lnTo>
                    <a:pt x="1507435" y="298174"/>
                  </a:lnTo>
                  <a:lnTo>
                    <a:pt x="1507435" y="99391"/>
                  </a:lnTo>
                  <a:lnTo>
                    <a:pt x="1457740" y="99391"/>
                  </a:lnTo>
                  <a:lnTo>
                    <a:pt x="1557131" y="0"/>
                  </a:lnTo>
                  <a:lnTo>
                    <a:pt x="1656522" y="99391"/>
                  </a:lnTo>
                  <a:lnTo>
                    <a:pt x="1606826" y="99391"/>
                  </a:lnTo>
                  <a:lnTo>
                    <a:pt x="1606826" y="397565"/>
                  </a:lnTo>
                  <a:lnTo>
                    <a:pt x="0" y="397565"/>
                  </a:lnTo>
                  <a:close/>
                </a:path>
              </a:pathLst>
            </a:custGeom>
            <a:solidFill>
              <a:srgbClr val="008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Arial" pitchFamily="-103" charset="0"/>
                <a:cs typeface="+mn-cs"/>
              </a:endParaRPr>
            </a:p>
          </p:txBody>
        </p:sp>
        <p:sp>
          <p:nvSpPr>
            <p:cNvPr id="12" name="Freccia angolare in su 10"/>
            <p:cNvSpPr>
              <a:spLocks/>
            </p:cNvSpPr>
            <p:nvPr/>
          </p:nvSpPr>
          <p:spPr bwMode="auto">
            <a:xfrm>
              <a:off x="2605" y="3127"/>
              <a:ext cx="2290" cy="250"/>
            </a:xfrm>
            <a:custGeom>
              <a:avLst/>
              <a:gdLst>
                <a:gd name="T0" fmla="*/ 3535987 w 3635512"/>
                <a:gd name="T1" fmla="*/ 0 h 397565"/>
                <a:gd name="T2" fmla="*/ 3436601 w 3635512"/>
                <a:gd name="T3" fmla="*/ 99219 h 397565"/>
                <a:gd name="T4" fmla="*/ 0 w 3635512"/>
                <a:gd name="T5" fmla="*/ 347265 h 397565"/>
                <a:gd name="T6" fmla="*/ 1792840 w 3635512"/>
                <a:gd name="T7" fmla="*/ 396875 h 397565"/>
                <a:gd name="T8" fmla="*/ 3585681 w 3635512"/>
                <a:gd name="T9" fmla="*/ 248047 h 397565"/>
                <a:gd name="T10" fmla="*/ 3635375 w 3635512"/>
                <a:gd name="T11" fmla="*/ 99219 h 397565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3635512"/>
                <a:gd name="T19" fmla="*/ 298175 h 397565"/>
                <a:gd name="T20" fmla="*/ 3585816 w 3635512"/>
                <a:gd name="T21" fmla="*/ 397565 h 3975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35512" h="397565">
                  <a:moveTo>
                    <a:pt x="0" y="298174"/>
                  </a:moveTo>
                  <a:lnTo>
                    <a:pt x="3486425" y="298174"/>
                  </a:lnTo>
                  <a:lnTo>
                    <a:pt x="3486425" y="99391"/>
                  </a:lnTo>
                  <a:lnTo>
                    <a:pt x="3436730" y="99391"/>
                  </a:lnTo>
                  <a:lnTo>
                    <a:pt x="3536121" y="0"/>
                  </a:lnTo>
                  <a:lnTo>
                    <a:pt x="3635512" y="99391"/>
                  </a:lnTo>
                  <a:lnTo>
                    <a:pt x="3585816" y="99391"/>
                  </a:lnTo>
                  <a:lnTo>
                    <a:pt x="3585816" y="397565"/>
                  </a:lnTo>
                  <a:lnTo>
                    <a:pt x="0" y="397565"/>
                  </a:lnTo>
                  <a:close/>
                </a:path>
              </a:pathLst>
            </a:custGeom>
            <a:solidFill>
              <a:srgbClr val="008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Arial" pitchFamily="-103" charset="0"/>
                <a:cs typeface="+mn-cs"/>
              </a:endParaRPr>
            </a:p>
          </p:txBody>
        </p:sp>
        <p:sp>
          <p:nvSpPr>
            <p:cNvPr id="19474" name="CasellaDiTesto 11"/>
            <p:cNvSpPr txBox="1">
              <a:spLocks noChangeArrowheads="1"/>
            </p:cNvSpPr>
            <p:nvPr/>
          </p:nvSpPr>
          <p:spPr bwMode="auto">
            <a:xfrm>
              <a:off x="4819" y="2808"/>
              <a:ext cx="12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2000">
                  <a:solidFill>
                    <a:srgbClr val="0080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Integrazione</a:t>
              </a:r>
            </a:p>
          </p:txBody>
        </p:sp>
        <p:sp>
          <p:nvSpPr>
            <p:cNvPr id="19475" name="CasellaDiTesto 12"/>
            <p:cNvSpPr txBox="1">
              <a:spLocks noChangeArrowheads="1"/>
            </p:cNvSpPr>
            <p:nvPr/>
          </p:nvSpPr>
          <p:spPr bwMode="auto">
            <a:xfrm>
              <a:off x="1911" y="2836"/>
              <a:ext cx="190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 b="1" i="1">
                  <a:solidFill>
                    <a:srgbClr val="8000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Capacità di assicurare e </a:t>
              </a:r>
            </a:p>
            <a:p>
              <a:r>
                <a:rPr lang="it-IT" altLang="it-IT" sz="1400" b="1" i="1">
                  <a:solidFill>
                    <a:srgbClr val="8000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presidiare le interdipendenze</a:t>
              </a:r>
            </a:p>
          </p:txBody>
        </p:sp>
        <p:sp>
          <p:nvSpPr>
            <p:cNvPr id="15" name="Freccia circolare a destra 14"/>
            <p:cNvSpPr>
              <a:spLocks noChangeArrowheads="1"/>
            </p:cNvSpPr>
            <p:nvPr/>
          </p:nvSpPr>
          <p:spPr bwMode="auto">
            <a:xfrm>
              <a:off x="1306" y="2586"/>
              <a:ext cx="97" cy="306"/>
            </a:xfrm>
            <a:prstGeom prst="curvedRightArrow">
              <a:avLst>
                <a:gd name="adj1" fmla="val 25091"/>
                <a:gd name="adj2" fmla="val 50182"/>
                <a:gd name="adj3" fmla="val 25000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6" name="Freccia circolare a destra 15"/>
            <p:cNvSpPr>
              <a:spLocks noChangeArrowheads="1"/>
            </p:cNvSpPr>
            <p:nvPr/>
          </p:nvSpPr>
          <p:spPr bwMode="auto">
            <a:xfrm flipV="1">
              <a:off x="1311" y="3030"/>
              <a:ext cx="98" cy="306"/>
            </a:xfrm>
            <a:prstGeom prst="curvedRightArrow">
              <a:avLst>
                <a:gd name="adj1" fmla="val 24835"/>
                <a:gd name="adj2" fmla="val 49670"/>
                <a:gd name="adj3" fmla="val 25000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cs typeface="+mn-cs"/>
              </a:endParaRPr>
            </a:p>
          </p:txBody>
        </p:sp>
        <p:sp>
          <p:nvSpPr>
            <p:cNvPr id="17" name="Freccia angolare in su 15"/>
            <p:cNvSpPr>
              <a:spLocks/>
            </p:cNvSpPr>
            <p:nvPr/>
          </p:nvSpPr>
          <p:spPr bwMode="auto">
            <a:xfrm rot="5400000">
              <a:off x="5264" y="3066"/>
              <a:ext cx="243" cy="348"/>
            </a:xfrm>
            <a:custGeom>
              <a:avLst/>
              <a:gdLst>
                <a:gd name="T0" fmla="*/ 289322 w 386521"/>
                <a:gd name="T1" fmla="*/ 0 h 552174"/>
                <a:gd name="T2" fmla="*/ 192881 w 386521"/>
                <a:gd name="T3" fmla="*/ 96678 h 552174"/>
                <a:gd name="T4" fmla="*/ 0 w 386521"/>
                <a:gd name="T5" fmla="*/ 504111 h 552174"/>
                <a:gd name="T6" fmla="*/ 168771 w 386521"/>
                <a:gd name="T7" fmla="*/ 552450 h 552174"/>
                <a:gd name="T8" fmla="*/ 337542 w 386521"/>
                <a:gd name="T9" fmla="*/ 324564 h 552174"/>
                <a:gd name="T10" fmla="*/ 385762 w 386521"/>
                <a:gd name="T11" fmla="*/ 96678 h 552174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386521"/>
                <a:gd name="T19" fmla="*/ 455544 h 552174"/>
                <a:gd name="T20" fmla="*/ 338206 w 386521"/>
                <a:gd name="T21" fmla="*/ 552174 h 5521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6521" h="552174">
                  <a:moveTo>
                    <a:pt x="0" y="455544"/>
                  </a:moveTo>
                  <a:lnTo>
                    <a:pt x="241576" y="455544"/>
                  </a:lnTo>
                  <a:lnTo>
                    <a:pt x="241576" y="96630"/>
                  </a:lnTo>
                  <a:lnTo>
                    <a:pt x="193261" y="96630"/>
                  </a:lnTo>
                  <a:lnTo>
                    <a:pt x="289891" y="0"/>
                  </a:lnTo>
                  <a:lnTo>
                    <a:pt x="386521" y="96630"/>
                  </a:lnTo>
                  <a:lnTo>
                    <a:pt x="338206" y="96630"/>
                  </a:lnTo>
                  <a:lnTo>
                    <a:pt x="338206" y="552174"/>
                  </a:lnTo>
                  <a:lnTo>
                    <a:pt x="0" y="552174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Arial" pitchFamily="-103" charset="0"/>
                <a:cs typeface="+mn-cs"/>
              </a:endParaRPr>
            </a:p>
          </p:txBody>
        </p:sp>
        <p:sp>
          <p:nvSpPr>
            <p:cNvPr id="18" name="Freccia angolare in su 16"/>
            <p:cNvSpPr>
              <a:spLocks/>
            </p:cNvSpPr>
            <p:nvPr/>
          </p:nvSpPr>
          <p:spPr bwMode="auto">
            <a:xfrm rot="5400000">
              <a:off x="5262" y="3315"/>
              <a:ext cx="243" cy="348"/>
            </a:xfrm>
            <a:custGeom>
              <a:avLst/>
              <a:gdLst>
                <a:gd name="T0" fmla="*/ 289323 w 386521"/>
                <a:gd name="T1" fmla="*/ 0 h 552174"/>
                <a:gd name="T2" fmla="*/ 192882 w 386521"/>
                <a:gd name="T3" fmla="*/ 96678 h 552174"/>
                <a:gd name="T4" fmla="*/ 0 w 386521"/>
                <a:gd name="T5" fmla="*/ 504111 h 552174"/>
                <a:gd name="T6" fmla="*/ 168771 w 386521"/>
                <a:gd name="T7" fmla="*/ 552450 h 552174"/>
                <a:gd name="T8" fmla="*/ 337543 w 386521"/>
                <a:gd name="T9" fmla="*/ 324564 h 552174"/>
                <a:gd name="T10" fmla="*/ 385763 w 386521"/>
                <a:gd name="T11" fmla="*/ 96678 h 552174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386521"/>
                <a:gd name="T19" fmla="*/ 455544 h 552174"/>
                <a:gd name="T20" fmla="*/ 338206 w 386521"/>
                <a:gd name="T21" fmla="*/ 552174 h 5521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6521" h="552174">
                  <a:moveTo>
                    <a:pt x="0" y="455544"/>
                  </a:moveTo>
                  <a:lnTo>
                    <a:pt x="241576" y="455544"/>
                  </a:lnTo>
                  <a:lnTo>
                    <a:pt x="241576" y="96630"/>
                  </a:lnTo>
                  <a:lnTo>
                    <a:pt x="193261" y="96630"/>
                  </a:lnTo>
                  <a:lnTo>
                    <a:pt x="289891" y="0"/>
                  </a:lnTo>
                  <a:lnTo>
                    <a:pt x="386521" y="96630"/>
                  </a:lnTo>
                  <a:lnTo>
                    <a:pt x="338206" y="96630"/>
                  </a:lnTo>
                  <a:lnTo>
                    <a:pt x="338206" y="552174"/>
                  </a:lnTo>
                  <a:lnTo>
                    <a:pt x="0" y="552174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Arial" pitchFamily="-103" charset="0"/>
                <a:cs typeface="+mn-cs"/>
              </a:endParaRPr>
            </a:p>
          </p:txBody>
        </p:sp>
        <p:sp>
          <p:nvSpPr>
            <p:cNvPr id="19480" name="CasellaDiTesto 17"/>
            <p:cNvSpPr txBox="1">
              <a:spLocks noChangeArrowheads="1"/>
            </p:cNvSpPr>
            <p:nvPr/>
          </p:nvSpPr>
          <p:spPr bwMode="auto">
            <a:xfrm>
              <a:off x="5569" y="3176"/>
              <a:ext cx="9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00FF0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orizzontale</a:t>
              </a:r>
            </a:p>
          </p:txBody>
        </p:sp>
        <p:sp>
          <p:nvSpPr>
            <p:cNvPr id="19481" name="CasellaDiTesto 18"/>
            <p:cNvSpPr txBox="1">
              <a:spLocks noChangeArrowheads="1"/>
            </p:cNvSpPr>
            <p:nvPr/>
          </p:nvSpPr>
          <p:spPr bwMode="auto">
            <a:xfrm>
              <a:off x="5564" y="3446"/>
              <a:ext cx="8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008080"/>
                  </a:solidFill>
                  <a:latin typeface="Arial Black" pitchFamily="34" charset="0"/>
                  <a:ea typeface="ヒラギノ角ゴ Pro W3"/>
                  <a:cs typeface="ヒラギノ角ゴ Pro W3"/>
                </a:rPr>
                <a:t>verticale</a:t>
              </a:r>
            </a:p>
          </p:txBody>
        </p:sp>
        <p:sp>
          <p:nvSpPr>
            <p:cNvPr id="21" name="Freccia curva 19"/>
            <p:cNvSpPr>
              <a:spLocks/>
            </p:cNvSpPr>
            <p:nvPr/>
          </p:nvSpPr>
          <p:spPr bwMode="auto">
            <a:xfrm flipH="1" flipV="1">
              <a:off x="4909" y="3114"/>
              <a:ext cx="244" cy="721"/>
            </a:xfrm>
            <a:custGeom>
              <a:avLst/>
              <a:gdLst>
                <a:gd name="T0" fmla="*/ 290513 w 386522"/>
                <a:gd name="T1" fmla="*/ 0 h 2076174"/>
                <a:gd name="T2" fmla="*/ 290513 w 386522"/>
                <a:gd name="T3" fmla="*/ 193287 h 2076174"/>
                <a:gd name="T4" fmla="*/ 48418 w 386522"/>
                <a:gd name="T5" fmla="*/ 2076450 h 2076174"/>
                <a:gd name="T6" fmla="*/ 387350 w 386522"/>
                <a:gd name="T7" fmla="*/ 96644 h 2076174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0 w 386522"/>
                <a:gd name="T13" fmla="*/ 0 h 2076174"/>
                <a:gd name="T14" fmla="*/ 386522 w 386522"/>
                <a:gd name="T15" fmla="*/ 2076174 h 2076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6522" h="2076174">
                  <a:moveTo>
                    <a:pt x="0" y="2076174"/>
                  </a:moveTo>
                  <a:lnTo>
                    <a:pt x="0" y="217419"/>
                  </a:lnTo>
                  <a:lnTo>
                    <a:pt x="-1" y="217418"/>
                  </a:lnTo>
                  <a:cubicBezTo>
                    <a:pt x="-1" y="124025"/>
                    <a:pt x="75709" y="48315"/>
                    <a:pt x="169103" y="48315"/>
                  </a:cubicBezTo>
                  <a:lnTo>
                    <a:pt x="289892" y="48315"/>
                  </a:lnTo>
                  <a:lnTo>
                    <a:pt x="289892" y="0"/>
                  </a:lnTo>
                  <a:lnTo>
                    <a:pt x="386522" y="96631"/>
                  </a:lnTo>
                  <a:lnTo>
                    <a:pt x="289892" y="193261"/>
                  </a:lnTo>
                  <a:lnTo>
                    <a:pt x="289892" y="144946"/>
                  </a:lnTo>
                  <a:lnTo>
                    <a:pt x="169103" y="144946"/>
                  </a:lnTo>
                  <a:lnTo>
                    <a:pt x="169103" y="144945"/>
                  </a:lnTo>
                  <a:cubicBezTo>
                    <a:pt x="129077" y="144945"/>
                    <a:pt x="96629" y="177393"/>
                    <a:pt x="96629" y="217418"/>
                  </a:cubicBezTo>
                  <a:lnTo>
                    <a:pt x="96631" y="2076174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Arial" pitchFamily="-103" charset="0"/>
                <a:cs typeface="+mn-cs"/>
              </a:endParaRPr>
            </a:p>
          </p:txBody>
        </p:sp>
        <p:sp>
          <p:nvSpPr>
            <p:cNvPr id="19483" name="CasellaDiTesto 20"/>
            <p:cNvSpPr txBox="1">
              <a:spLocks noChangeArrowheads="1"/>
            </p:cNvSpPr>
            <p:nvPr/>
          </p:nvSpPr>
          <p:spPr bwMode="auto">
            <a:xfrm>
              <a:off x="4033" y="3610"/>
              <a:ext cx="831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>
                  <a:latin typeface="Arial Black" pitchFamily="34" charset="0"/>
                  <a:ea typeface="ヒラギノ角ゴ Pro W3"/>
                  <a:cs typeface="ヒラギノ角ゴ Pro W3"/>
                </a:rPr>
                <a:t>Istituzionale</a:t>
              </a:r>
            </a:p>
            <a:p>
              <a:r>
                <a:rPr lang="it-IT" altLang="it-IT" sz="1200">
                  <a:latin typeface="Arial Black" pitchFamily="34" charset="0"/>
                  <a:ea typeface="ヒラギノ角ゴ Pro W3"/>
                  <a:cs typeface="ヒラギノ角ゴ Pro W3"/>
                </a:rPr>
                <a:t>Organizzativa</a:t>
              </a:r>
            </a:p>
            <a:p>
              <a:r>
                <a:rPr lang="it-IT" altLang="it-IT" sz="1200">
                  <a:latin typeface="Arial Black" pitchFamily="34" charset="0"/>
                  <a:ea typeface="ヒラギノ角ゴ Pro W3"/>
                  <a:cs typeface="ヒラギノ角ゴ Pro W3"/>
                </a:rPr>
                <a:t>Professionale</a:t>
              </a:r>
            </a:p>
          </p:txBody>
        </p:sp>
        <p:sp>
          <p:nvSpPr>
            <p:cNvPr id="19484" name="CasellaDiTesto 21"/>
            <p:cNvSpPr txBox="1">
              <a:spLocks noChangeArrowheads="1"/>
            </p:cNvSpPr>
            <p:nvPr/>
          </p:nvSpPr>
          <p:spPr bwMode="auto">
            <a:xfrm>
              <a:off x="5434" y="3742"/>
              <a:ext cx="6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>
                  <a:latin typeface="Arial Black" pitchFamily="34" charset="0"/>
                  <a:ea typeface="ヒラギノ角ゴ Pro W3"/>
                  <a:cs typeface="ヒラギノ角ゴ Pro W3"/>
                </a:rPr>
                <a:t>Strutturale</a:t>
              </a:r>
            </a:p>
            <a:p>
              <a:r>
                <a:rPr lang="it-IT" altLang="it-IT" sz="1200">
                  <a:latin typeface="Arial Black" pitchFamily="34" charset="0"/>
                  <a:ea typeface="ヒラギノ角ゴ Pro W3"/>
                  <a:cs typeface="ヒラギノ角ゴ Pro W3"/>
                </a:rPr>
                <a:t>Funzionale</a:t>
              </a:r>
            </a:p>
          </p:txBody>
        </p:sp>
        <p:sp>
          <p:nvSpPr>
            <p:cNvPr id="24" name="Freccia curva 22"/>
            <p:cNvSpPr>
              <a:spLocks/>
            </p:cNvSpPr>
            <p:nvPr/>
          </p:nvSpPr>
          <p:spPr bwMode="auto">
            <a:xfrm flipV="1">
              <a:off x="5089" y="3113"/>
              <a:ext cx="243" cy="722"/>
            </a:xfrm>
            <a:custGeom>
              <a:avLst/>
              <a:gdLst>
                <a:gd name="T0" fmla="*/ 289323 w 386522"/>
                <a:gd name="T1" fmla="*/ 0 h 2076174"/>
                <a:gd name="T2" fmla="*/ 289323 w 386522"/>
                <a:gd name="T3" fmla="*/ 193287 h 2076174"/>
                <a:gd name="T4" fmla="*/ 48220 w 386522"/>
                <a:gd name="T5" fmla="*/ 2076450 h 2076174"/>
                <a:gd name="T6" fmla="*/ 385763 w 386522"/>
                <a:gd name="T7" fmla="*/ 96644 h 2076174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0 w 386522"/>
                <a:gd name="T13" fmla="*/ 0 h 2076174"/>
                <a:gd name="T14" fmla="*/ 386522 w 386522"/>
                <a:gd name="T15" fmla="*/ 2076174 h 2076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6522" h="2076174">
                  <a:moveTo>
                    <a:pt x="0" y="2076174"/>
                  </a:moveTo>
                  <a:lnTo>
                    <a:pt x="0" y="217419"/>
                  </a:lnTo>
                  <a:lnTo>
                    <a:pt x="-1" y="217418"/>
                  </a:lnTo>
                  <a:cubicBezTo>
                    <a:pt x="-1" y="124025"/>
                    <a:pt x="75709" y="48315"/>
                    <a:pt x="169103" y="48315"/>
                  </a:cubicBezTo>
                  <a:lnTo>
                    <a:pt x="289892" y="48315"/>
                  </a:lnTo>
                  <a:lnTo>
                    <a:pt x="289892" y="0"/>
                  </a:lnTo>
                  <a:lnTo>
                    <a:pt x="386522" y="96631"/>
                  </a:lnTo>
                  <a:lnTo>
                    <a:pt x="289892" y="193261"/>
                  </a:lnTo>
                  <a:lnTo>
                    <a:pt x="289892" y="144946"/>
                  </a:lnTo>
                  <a:lnTo>
                    <a:pt x="169103" y="144946"/>
                  </a:lnTo>
                  <a:lnTo>
                    <a:pt x="169103" y="144945"/>
                  </a:lnTo>
                  <a:cubicBezTo>
                    <a:pt x="129077" y="144945"/>
                    <a:pt x="96629" y="177393"/>
                    <a:pt x="96629" y="217418"/>
                  </a:cubicBezTo>
                  <a:lnTo>
                    <a:pt x="96631" y="2076174"/>
                  </a:lnTo>
                  <a:close/>
                </a:path>
              </a:pathLst>
            </a:cu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Arial" pitchFamily="-103" charset="0"/>
                <a:cs typeface="+mn-cs"/>
              </a:endParaRPr>
            </a:p>
          </p:txBody>
        </p:sp>
      </p:grpSp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1733550" y="2419350"/>
            <a:ext cx="93059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b="1" i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irut"/>
                <a:ea typeface="Beirut"/>
                <a:cs typeface="Beirut"/>
              </a:rPr>
              <a:t>Le evidenze sull’efficacia dell’integrazione, orizzontale e verticale, sono sempre più conclusive ed evidenziano che a determinate condizioni, il coordinamento e l’integrazione hanno un impatto favorevole sull’utilizzazione dei servizi, sui costi, sulla qualità delle cure, sulla soddisfazione e sugli effetti sulla salute</a:t>
            </a:r>
          </a:p>
          <a:p>
            <a:pPr algn="ctr">
              <a:defRPr/>
            </a:pPr>
            <a:endParaRPr lang="it-IT" altLang="it-IT" b="1" i="1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irut"/>
              <a:ea typeface="Beirut"/>
              <a:cs typeface="Beirut"/>
            </a:endParaRPr>
          </a:p>
        </p:txBody>
      </p:sp>
      <p:sp>
        <p:nvSpPr>
          <p:cNvPr id="7" name="Rettangolo 6"/>
          <p:cNvSpPr/>
          <p:nvPr/>
        </p:nvSpPr>
        <p:spPr bwMode="auto">
          <a:xfrm>
            <a:off x="1733550" y="1096963"/>
            <a:ext cx="9305925" cy="1190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b="1" i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irut"/>
                <a:ea typeface="Beirut"/>
                <a:cs typeface="Beirut"/>
              </a:rPr>
              <a:t>I difetti dell’assistenza fanno essenzialmente riferimento alla continuità delle cure ed in particolare alla gestione delle interfacce tra i diversi momenti assistenziali che caratterizzano le traiettorie della persona malata: dal domicilio all’ospedale, dall’ospedale al domicilio o ad altra struttura di proseguimento delle cure.</a:t>
            </a:r>
          </a:p>
        </p:txBody>
      </p:sp>
      <p:sp>
        <p:nvSpPr>
          <p:cNvPr id="29" name="Titolo 3"/>
          <p:cNvSpPr txBox="1">
            <a:spLocks/>
          </p:cNvSpPr>
          <p:nvPr/>
        </p:nvSpPr>
        <p:spPr>
          <a:xfrm>
            <a:off x="1733550" y="534988"/>
            <a:ext cx="9305925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Integrazione: ineludibile necessità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grpSp>
        <p:nvGrpSpPr>
          <p:cNvPr id="19467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5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19469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CA9AD2F-D430-454F-9AC7-6DC87A218073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048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2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AACE7-107F-4115-A73A-E766C89C2317}" type="slidenum">
              <a:rPr lang="it-IT"/>
              <a:pPr>
                <a:defRPr/>
              </a:pPr>
              <a:t>7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91301D1-E98D-A244-B289-AB3A77819673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A7CFFA7-4AD7-44B4-AE97-7274C843C95C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487" name="Segnaposto testo verticale 7"/>
          <p:cNvSpPr txBox="1">
            <a:spLocks/>
          </p:cNvSpPr>
          <p:nvPr/>
        </p:nvSpPr>
        <p:spPr bwMode="auto">
          <a:xfrm>
            <a:off x="2049463" y="1543050"/>
            <a:ext cx="809307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v"/>
            </a:pPr>
            <a:r>
              <a:rPr lang="it-IT" sz="1200">
                <a:latin typeface="Arial Black" pitchFamily="34" charset="0"/>
              </a:rPr>
              <a:t>rendere completo, più valido, più efficace, . . 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v"/>
            </a:pPr>
            <a:r>
              <a:rPr lang="it-IT" sz="1200">
                <a:latin typeface="Arial Black" pitchFamily="34" charset="0"/>
              </a:rPr>
              <a:t>inserire un elemento/un’azione in un ambiente/processo/ contesto in modo che ne diventi parte organica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v"/>
            </a:pPr>
            <a:r>
              <a:rPr lang="it-IT" sz="1200">
                <a:latin typeface="Arial Black" pitchFamily="34" charset="0"/>
              </a:rPr>
              <a:t>completarsi in modo da diventare un tutto completo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v"/>
            </a:pPr>
            <a:r>
              <a:rPr lang="it-IT" sz="1200">
                <a:latin typeface="Arial Black" pitchFamily="34" charset="0"/>
              </a:rPr>
              <a:t>attivare interdipendenze tra parti diverse di un sistema organizzato al fine di raggiungere gli obiettivi e le finalità auspicate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Wingdings" pitchFamily="2" charset="2"/>
              <a:buChar char="v"/>
            </a:pPr>
            <a:r>
              <a:rPr lang="it-IT" sz="1200">
                <a:latin typeface="Arial Black" pitchFamily="34" charset="0"/>
              </a:rPr>
              <a:t>coordinare le attività di più elementi necessari a un funzionamento armonico</a:t>
            </a:r>
          </a:p>
        </p:txBody>
      </p:sp>
      <p:sp>
        <p:nvSpPr>
          <p:cNvPr id="20488" name="Rettangolo 7"/>
          <p:cNvSpPr>
            <a:spLocks noChangeArrowheads="1"/>
          </p:cNvSpPr>
          <p:nvPr/>
        </p:nvSpPr>
        <p:spPr bwMode="auto">
          <a:xfrm>
            <a:off x="1803400" y="3478213"/>
            <a:ext cx="8864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400" b="1" i="1">
                <a:latin typeface="Arial Black" pitchFamily="34" charset="0"/>
              </a:rPr>
              <a:t>Modo attraverso il quale le società sperano di controllare le tensioni e le contraddizioni che sono all’origine dei malfunzionamenti dei loro sistemi sanitari – ovvero:  frammentazione, uso inadeguato delle competenze, iniquità d’accesso, … -</a:t>
            </a:r>
          </a:p>
        </p:txBody>
      </p:sp>
      <p:grpSp>
        <p:nvGrpSpPr>
          <p:cNvPr id="20489" name="Gruppo 18"/>
          <p:cNvGrpSpPr>
            <a:grpSpLocks/>
          </p:cNvGrpSpPr>
          <p:nvPr/>
        </p:nvGrpSpPr>
        <p:grpSpPr bwMode="auto">
          <a:xfrm>
            <a:off x="2884488" y="4860925"/>
            <a:ext cx="7337425" cy="1360488"/>
            <a:chOff x="1359893" y="4861693"/>
            <a:chExt cx="7338293" cy="1359734"/>
          </a:xfrm>
        </p:grpSpPr>
        <p:sp>
          <p:nvSpPr>
            <p:cNvPr id="9" name="Ovale 8"/>
            <p:cNvSpPr>
              <a:spLocks noChangeArrowheads="1"/>
            </p:cNvSpPr>
            <p:nvPr/>
          </p:nvSpPr>
          <p:spPr bwMode="auto">
            <a:xfrm>
              <a:off x="1359893" y="4861693"/>
              <a:ext cx="7338293" cy="135973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0497" name="CasellaDiTesto 7"/>
            <p:cNvSpPr txBox="1">
              <a:spLocks noChangeArrowheads="1"/>
            </p:cNvSpPr>
            <p:nvPr/>
          </p:nvSpPr>
          <p:spPr bwMode="auto">
            <a:xfrm>
              <a:off x="1718278" y="5135299"/>
              <a:ext cx="1539899" cy="276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i="1">
                  <a:solidFill>
                    <a:srgbClr val="008040"/>
                  </a:solidFill>
                  <a:latin typeface="Arial Black" pitchFamily="34" charset="0"/>
                </a:rPr>
                <a:t>interdipendenza</a:t>
              </a:r>
            </a:p>
          </p:txBody>
        </p:sp>
        <p:sp>
          <p:nvSpPr>
            <p:cNvPr id="20498" name="CasellaDiTesto 8"/>
            <p:cNvSpPr txBox="1">
              <a:spLocks noChangeArrowheads="1"/>
            </p:cNvSpPr>
            <p:nvPr/>
          </p:nvSpPr>
          <p:spPr bwMode="auto">
            <a:xfrm>
              <a:off x="3871847" y="5662903"/>
              <a:ext cx="1315965" cy="276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i="1">
                  <a:solidFill>
                    <a:srgbClr val="008040"/>
                  </a:solidFill>
                  <a:latin typeface="Arial Black" pitchFamily="34" charset="0"/>
                </a:rPr>
                <a:t>cooperazione</a:t>
              </a:r>
            </a:p>
          </p:txBody>
        </p:sp>
        <p:sp>
          <p:nvSpPr>
            <p:cNvPr id="20499" name="CasellaDiTesto 9"/>
            <p:cNvSpPr txBox="1">
              <a:spLocks noChangeArrowheads="1"/>
            </p:cNvSpPr>
            <p:nvPr/>
          </p:nvSpPr>
          <p:spPr bwMode="auto">
            <a:xfrm>
              <a:off x="5829622" y="5135299"/>
              <a:ext cx="1454929" cy="276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i="1">
                  <a:solidFill>
                    <a:srgbClr val="008040"/>
                  </a:solidFill>
                  <a:latin typeface="Arial Black" pitchFamily="34" charset="0"/>
                </a:rPr>
                <a:t>coordinamento</a:t>
              </a:r>
            </a:p>
          </p:txBody>
        </p:sp>
      </p:grpSp>
      <p:sp>
        <p:nvSpPr>
          <p:cNvPr id="20490" name="CasellaDiTesto 12"/>
          <p:cNvSpPr txBox="1">
            <a:spLocks noChangeArrowheads="1"/>
          </p:cNvSpPr>
          <p:nvPr/>
        </p:nvSpPr>
        <p:spPr bwMode="auto">
          <a:xfrm>
            <a:off x="1524000" y="4205288"/>
            <a:ext cx="9144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400" i="1">
                <a:solidFill>
                  <a:srgbClr val="800000"/>
                </a:solidFill>
                <a:latin typeface="Arial Black" pitchFamily="34" charset="0"/>
              </a:rPr>
              <a:t>Integrare i servizi significa imboccare la strada della pratica cooperativa e interdisciplinare,  dove si modifica radicalmente una situazione dove medicina del territorio e medicina ospedaliera si ignorano piuttosto che collaborare (Mordelet)</a:t>
            </a:r>
          </a:p>
        </p:txBody>
      </p:sp>
      <p:sp>
        <p:nvSpPr>
          <p:cNvPr id="20491" name="CasellaDiTesto 19"/>
          <p:cNvSpPr txBox="1">
            <a:spLocks noChangeArrowheads="1"/>
          </p:cNvSpPr>
          <p:nvPr/>
        </p:nvSpPr>
        <p:spPr bwMode="auto">
          <a:xfrm>
            <a:off x="2871788" y="5695950"/>
            <a:ext cx="1263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i="1">
                <a:solidFill>
                  <a:srgbClr val="800000"/>
                </a:solidFill>
                <a:latin typeface="Arial Black" pitchFamily="34" charset="0"/>
              </a:rPr>
              <a:t>Condivisione</a:t>
            </a:r>
          </a:p>
        </p:txBody>
      </p:sp>
      <p:sp>
        <p:nvSpPr>
          <p:cNvPr id="5" name="Titolo 3"/>
          <p:cNvSpPr>
            <a:spLocks/>
          </p:cNvSpPr>
          <p:nvPr/>
        </p:nvSpPr>
        <p:spPr bwMode="auto">
          <a:xfrm>
            <a:off x="1803400" y="468313"/>
            <a:ext cx="91884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Integrazione: concetto alla moda che richiede una precisazione del senso</a:t>
            </a:r>
          </a:p>
        </p:txBody>
      </p:sp>
      <p:grpSp>
        <p:nvGrpSpPr>
          <p:cNvPr id="20493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0495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D2013B-022D-470B-A77A-76669984AE06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1506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114EC-30A1-4A0A-A07A-D1D831FC6B0D}" type="slidenum">
              <a:rPr lang="it-IT"/>
              <a:pPr>
                <a:defRPr/>
              </a:pPr>
              <a:t>8</a:t>
            </a:fld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63713" y="635000"/>
            <a:ext cx="9209087" cy="1055688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Integrazione: concetto alla moda che richiede una precisazione del senso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Beirut" charset="-78"/>
              <a:ea typeface="Beirut" charset="-78"/>
              <a:cs typeface="Beirut" charset="-78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04963" y="2009775"/>
            <a:ext cx="9367837" cy="410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Beirut" charset="-78"/>
                <a:ea typeface="Beirut" charset="-78"/>
                <a:cs typeface="Beirut" charset="-78"/>
              </a:rPr>
              <a:t>.. un processo che consiste nel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creare, e mantenere nel tempo, un governo condiviso tra soggetti </a:t>
            </a:r>
            <a:r>
              <a:rPr lang="it-IT" sz="2400" b="1" dirty="0">
                <a:latin typeface="Beirut" charset="-78"/>
                <a:ea typeface="Beirut" charset="-78"/>
                <a:cs typeface="Beirut" charset="-78"/>
              </a:rPr>
              <a:t>(attori e/o organizzazioni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) autonomi che cooperano </a:t>
            </a:r>
            <a:r>
              <a:rPr lang="mr-IN" sz="2400" b="1" dirty="0">
                <a:latin typeface="Beirut" charset="-78"/>
                <a:ea typeface="Beirut" charset="-78"/>
                <a:cs typeface="Beirut" charset="-78"/>
              </a:rPr>
              <a:t>–</a:t>
            </a:r>
            <a:r>
              <a:rPr lang="it-IT" sz="2400" b="1" dirty="0">
                <a:latin typeface="Beirut" charset="-78"/>
                <a:ea typeface="Beirut" charset="-78"/>
                <a:cs typeface="Beirut" charset="-78"/>
              </a:rPr>
              <a:t> condividendo gli stessi valori, le filosofie di intervento, il giudizio positivo sul lavoro degli altri -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al fine di realizzare un coordinamento </a:t>
            </a:r>
            <a:r>
              <a:rPr lang="it-IT" sz="2400" b="1" dirty="0">
                <a:latin typeface="Beirut" charset="-78"/>
                <a:ea typeface="Beirut" charset="-78"/>
                <a:cs typeface="Beirut" charset="-78"/>
              </a:rPr>
              <a:t>(sequenziale, reciproco o sistemico)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deliberato delle loro interdipendenze </a:t>
            </a:r>
            <a:r>
              <a:rPr lang="mr-IN" sz="2400" b="1" dirty="0">
                <a:latin typeface="Beirut" charset="-78"/>
                <a:ea typeface="Beirut" charset="-78"/>
                <a:cs typeface="Beirut" charset="-78"/>
              </a:rPr>
              <a:t>–</a:t>
            </a:r>
            <a:r>
              <a:rPr lang="it-IT" sz="2400" b="1" dirty="0">
                <a:latin typeface="Beirut" charset="-78"/>
                <a:ea typeface="Beirut" charset="-78"/>
                <a:cs typeface="Beirut" charset="-78"/>
              </a:rPr>
              <a:t> nessuno, singolarmente, detiene tutte le risorse, le competenze e la legittimità necessarie per fornire risposte valide (dal punto di vista scientifico, professionale, tecnico, sociale) e/o sostenibili- </a:t>
            </a: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latin typeface="Beirut" charset="-78"/>
                <a:ea typeface="Beirut" charset="-78"/>
                <a:cs typeface="Beirut" charset="-78"/>
              </a:rPr>
              <a:t>nell’intento di realizzare un obiettivo/scopo comune</a:t>
            </a:r>
            <a:r>
              <a:rPr lang="it-IT" sz="2400" b="1" dirty="0">
                <a:latin typeface="Beirut" charset="-78"/>
                <a:ea typeface="Beirut" charset="-78"/>
                <a:cs typeface="Beirut" charset="-78"/>
              </a:rPr>
              <a:t>.</a:t>
            </a:r>
          </a:p>
        </p:txBody>
      </p:sp>
      <p:grpSp>
        <p:nvGrpSpPr>
          <p:cNvPr id="21510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1512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1BFDC57-F4FF-484A-830C-D8577D6F1652}" type="datetime1">
              <a:rPr lang="it-IT"/>
              <a:pPr>
                <a:defRPr/>
              </a:pPr>
              <a:t>27/11/2017</a:t>
            </a:fld>
            <a:endParaRPr lang="it-IT" dirty="0"/>
          </a:p>
        </p:txBody>
      </p:sp>
      <p:sp>
        <p:nvSpPr>
          <p:cNvPr id="22530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it-IT" smtClean="0"/>
              <a:t>Tiziano carradori</a:t>
            </a:r>
          </a:p>
        </p:txBody>
      </p:sp>
      <p:sp>
        <p:nvSpPr>
          <p:cNvPr id="1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65B4D1-3D78-4D12-A82D-8691FF2EB6B3}" type="slidenum">
              <a:rPr lang="it-IT"/>
              <a:pPr>
                <a:defRPr/>
              </a:pPr>
              <a:t>9</a:t>
            </a:fld>
            <a:endParaRPr lang="it-IT" dirty="0"/>
          </a:p>
        </p:txBody>
      </p:sp>
      <p:sp>
        <p:nvSpPr>
          <p:cNvPr id="2" name="Segnaposto data 1"/>
          <p:cNvSpPr txBox="1">
            <a:spLocks noGrp="1"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C80AA1-2405-42A6-8A4A-CEF9A1D21E5D}" type="datetime1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27/11/2017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Segnaposto piè di pagina 2"/>
          <p:cNvSpPr txBox="1">
            <a:spLocks noGrp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Tiziano Carradori</a:t>
            </a:r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98A0596-C226-43AD-B6E0-027D544B14D5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it-IT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CasellaDiTesto 1"/>
          <p:cNvSpPr txBox="1">
            <a:spLocks noChangeArrowheads="1"/>
          </p:cNvSpPr>
          <p:nvPr/>
        </p:nvSpPr>
        <p:spPr bwMode="auto">
          <a:xfrm>
            <a:off x="2619375" y="1304925"/>
            <a:ext cx="1982788" cy="396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x-none" sz="2000" dirty="0">
                <a:solidFill>
                  <a:schemeClr val="accent2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interdipendenza</a:t>
            </a:r>
          </a:p>
        </p:txBody>
      </p:sp>
      <p:sp>
        <p:nvSpPr>
          <p:cNvPr id="22536" name="CasellaDiTesto 2"/>
          <p:cNvSpPr txBox="1">
            <a:spLocks noChangeArrowheads="1"/>
          </p:cNvSpPr>
          <p:nvPr/>
        </p:nvSpPr>
        <p:spPr bwMode="auto">
          <a:xfrm>
            <a:off x="2716213" y="2073275"/>
            <a:ext cx="82994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Britannic Bold" pitchFamily="34" charset="0"/>
              </a:rPr>
              <a:t>I soggetti autonomi devono risolvere un problema comune rispetto al quale nessuno di essi possiede tutte le caratteristiche – risorse, competenze, legittimità – necessarie per fornire una risposta – scientificamente, professionalmente, tecnicamente, socialmente – legittima e valida al problema con cui ognuno deve confrontarsi</a:t>
            </a:r>
          </a:p>
        </p:txBody>
      </p:sp>
      <p:cxnSp>
        <p:nvCxnSpPr>
          <p:cNvPr id="8" name="Connettore 4 7"/>
          <p:cNvCxnSpPr>
            <a:cxnSpLocks noChangeShapeType="1"/>
          </p:cNvCxnSpPr>
          <p:nvPr/>
        </p:nvCxnSpPr>
        <p:spPr bwMode="auto">
          <a:xfrm rot="5400000">
            <a:off x="674688" y="3603625"/>
            <a:ext cx="3889375" cy="31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22538" name="CasellaDiTesto 8"/>
          <p:cNvSpPr txBox="1">
            <a:spLocks noChangeArrowheads="1"/>
          </p:cNvSpPr>
          <p:nvPr/>
        </p:nvSpPr>
        <p:spPr bwMode="auto">
          <a:xfrm>
            <a:off x="1782763" y="3605213"/>
            <a:ext cx="3808412" cy="1190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Britannic Bold" pitchFamily="34" charset="0"/>
              </a:rPr>
              <a:t>valori</a:t>
            </a:r>
          </a:p>
          <a:p>
            <a:r>
              <a:rPr lang="it-IT">
                <a:latin typeface="Britannic Bold" pitchFamily="34" charset="0"/>
              </a:rPr>
              <a:t>filosofia di intervento</a:t>
            </a:r>
          </a:p>
          <a:p>
            <a:r>
              <a:rPr lang="it-IT">
                <a:latin typeface="Britannic Bold" pitchFamily="34" charset="0"/>
              </a:rPr>
              <a:t>considerazione del lavoro altrui</a:t>
            </a:r>
          </a:p>
          <a:p>
            <a:r>
              <a:rPr lang="it-IT">
                <a:latin typeface="Britannic Bold" pitchFamily="34" charset="0"/>
              </a:rPr>
              <a:t>competenze e ruoli</a:t>
            </a:r>
          </a:p>
        </p:txBody>
      </p:sp>
      <p:sp>
        <p:nvSpPr>
          <p:cNvPr id="22539" name="CasellaDiTesto 10"/>
          <p:cNvSpPr txBox="1">
            <a:spLocks noChangeArrowheads="1"/>
          </p:cNvSpPr>
          <p:nvPr/>
        </p:nvSpPr>
        <p:spPr bwMode="auto">
          <a:xfrm>
            <a:off x="2608263" y="5618163"/>
            <a:ext cx="1528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Britannic Bold" pitchFamily="34" charset="0"/>
              </a:rPr>
              <a:t>cooperazione</a:t>
            </a:r>
          </a:p>
        </p:txBody>
      </p:sp>
      <p:sp>
        <p:nvSpPr>
          <p:cNvPr id="22540" name="CasellaDiTesto 3"/>
          <p:cNvSpPr txBox="1">
            <a:spLocks noChangeArrowheads="1"/>
          </p:cNvSpPr>
          <p:nvPr/>
        </p:nvSpPr>
        <p:spPr bwMode="auto">
          <a:xfrm>
            <a:off x="4137025" y="5165725"/>
            <a:ext cx="68786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Britannic Bold" pitchFamily="34" charset="0"/>
              </a:rPr>
              <a:t>Insieme di aggiustamenti che consentono una logica combinazione delle parti di un insieme attivate per un determinato scopo, affinchè i mezzi necessari siano rese disponibili nel migliore dei modi possibili</a:t>
            </a:r>
          </a:p>
        </p:txBody>
      </p:sp>
      <p:grpSp>
        <p:nvGrpSpPr>
          <p:cNvPr id="22541" name="Gruppo 8"/>
          <p:cNvGrpSpPr>
            <a:grpSpLocks/>
          </p:cNvGrpSpPr>
          <p:nvPr/>
        </p:nvGrpSpPr>
        <p:grpSpPr bwMode="auto">
          <a:xfrm>
            <a:off x="996950" y="468313"/>
            <a:ext cx="10156825" cy="5962650"/>
            <a:chOff x="-79103" y="393616"/>
            <a:chExt cx="11760412" cy="5962734"/>
          </a:xfrm>
        </p:grpSpPr>
        <p:sp>
          <p:nvSpPr>
            <p:cNvPr id="7" name="Rettangolo 6"/>
            <p:cNvSpPr/>
            <p:nvPr/>
          </p:nvSpPr>
          <p:spPr>
            <a:xfrm>
              <a:off x="498073" y="393616"/>
              <a:ext cx="11183236" cy="596273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2400" dirty="0">
                <a:latin typeface="Britannic Bold" charset="0"/>
                <a:ea typeface="Britannic Bold" charset="0"/>
                <a:cs typeface="Britannic Bold" charset="0"/>
              </a:endParaRPr>
            </a:p>
          </p:txBody>
        </p:sp>
        <p:pic>
          <p:nvPicPr>
            <p:cNvPr id="22543" name="Immagin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9103" y="393616"/>
              <a:ext cx="704851" cy="596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3075</Words>
  <Application>Microsoft Office PowerPoint</Application>
  <PresentationFormat>Personalizzato</PresentationFormat>
  <Paragraphs>433</Paragraphs>
  <Slides>31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3" baseType="lpstr">
      <vt:lpstr>Tema di Office</vt:lpstr>
      <vt:lpstr>Grafico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Integrazione: concetto alla moda che richiede una precisazione del senso</vt:lpstr>
      <vt:lpstr>Diapositiva 9</vt:lpstr>
      <vt:lpstr>Diapositiva 10</vt:lpstr>
      <vt:lpstr>Diapositiva 11</vt:lpstr>
      <vt:lpstr>Diapositiva 12</vt:lpstr>
      <vt:lpstr>Diapositiva 13</vt:lpstr>
      <vt:lpstr>Diapositiva 14</vt:lpstr>
      <vt:lpstr>Bisogni degli utenti e grado di integrazione</vt:lpstr>
      <vt:lpstr>Diapositiva 16</vt:lpstr>
      <vt:lpstr>Diapositiva 17</vt:lpstr>
      <vt:lpstr>Esther Suter, Nelly D. Oelke, Carol E. Adair and Gail D. Armitage  Healthcare Quarterly, r 2009  </vt:lpstr>
      <vt:lpstr>Integrazione non è sinonimo di fusione - Concentrazioni aziendali</vt:lpstr>
      <vt:lpstr>La letteratura</vt:lpstr>
      <vt:lpstr>Le fusioni nel NSH: un modo per spostare l’attenzione dalle difficili scelte sulle priorità?</vt:lpstr>
      <vt:lpstr>Come sono definite e valutate le fusioni di successo nella letteratura di ricerca</vt:lpstr>
      <vt:lpstr>Conclusioni</vt:lpstr>
      <vt:lpstr> Fusions et regroupements hospitaliers : quel bilan pour les 15 dernières années?  </vt:lpstr>
      <vt:lpstr>Diapositiva 25</vt:lpstr>
      <vt:lpstr>I processi di accentramento</vt:lpstr>
      <vt:lpstr>Fusioni: retorica e realtà</vt:lpstr>
      <vt:lpstr>Evitare che la fusione esiti in confusione e che “si getti il bambino con l’acqua sporca”</vt:lpstr>
      <vt:lpstr>I fattori umani e manageriali sono importanti in  particolare nella fase di costruzione/progettazione della nuova organizzazione = &lt; evitare leader tossici e la mediocrazia </vt:lpstr>
      <vt:lpstr>Diapositiva 30</vt:lpstr>
      <vt:lpstr>Diapositiva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tiziano carradori</dc:creator>
  <cp:lastModifiedBy>b.curciorubertini</cp:lastModifiedBy>
  <cp:revision>86</cp:revision>
  <cp:lastPrinted>2017-10-05T05:11:36Z</cp:lastPrinted>
  <dcterms:created xsi:type="dcterms:W3CDTF">2017-09-28T17:25:10Z</dcterms:created>
  <dcterms:modified xsi:type="dcterms:W3CDTF">2017-11-27T11:46:48Z</dcterms:modified>
</cp:coreProperties>
</file>